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371" r:id="rId3"/>
    <p:sldId id="372" r:id="rId4"/>
    <p:sldId id="373" r:id="rId5"/>
    <p:sldId id="374" r:id="rId6"/>
    <p:sldId id="376" r:id="rId7"/>
    <p:sldId id="375" r:id="rId8"/>
    <p:sldId id="365" r:id="rId9"/>
    <p:sldId id="396" r:id="rId10"/>
    <p:sldId id="351" r:id="rId11"/>
    <p:sldId id="380" r:id="rId12"/>
    <p:sldId id="381" r:id="rId13"/>
    <p:sldId id="382" r:id="rId14"/>
    <p:sldId id="352" r:id="rId15"/>
    <p:sldId id="379" r:id="rId16"/>
    <p:sldId id="383" r:id="rId17"/>
    <p:sldId id="397" r:id="rId18"/>
    <p:sldId id="384" r:id="rId19"/>
    <p:sldId id="386" r:id="rId20"/>
    <p:sldId id="385" r:id="rId21"/>
    <p:sldId id="314" r:id="rId22"/>
    <p:sldId id="393" r:id="rId23"/>
    <p:sldId id="389" r:id="rId24"/>
    <p:sldId id="391" r:id="rId25"/>
    <p:sldId id="387" r:id="rId26"/>
    <p:sldId id="394" r:id="rId27"/>
    <p:sldId id="378" r:id="rId28"/>
    <p:sldId id="395" r:id="rId29"/>
    <p:sldId id="263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B2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9"/>
    <p:restoredTop sz="92175"/>
  </p:normalViewPr>
  <p:slideViewPr>
    <p:cSldViewPr>
      <p:cViewPr varScale="1">
        <p:scale>
          <a:sx n="195" d="100"/>
          <a:sy n="195" d="100"/>
        </p:scale>
        <p:origin x="520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892237-2512-D242-A112-1706635AE6AA}" type="doc">
      <dgm:prSet loTypeId="urn:microsoft.com/office/officeart/2005/8/layout/arrow5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A8B8B9-1F4B-2442-9F4B-6507EED01DEB}">
      <dgm:prSet phldrT="[Text]"/>
      <dgm:spPr/>
      <dgm:t>
        <a:bodyPr/>
        <a:lstStyle/>
        <a:p>
          <a:r>
            <a:rPr lang="en-US"/>
            <a:t>The Dual Transformation Strategy</a:t>
          </a:r>
          <a:endParaRPr lang="en-US" dirty="0"/>
        </a:p>
      </dgm:t>
    </dgm:pt>
    <dgm:pt modelId="{D4BDF3D9-7908-9C4D-A457-ECBE22708635}" type="parTrans" cxnId="{C6E577D9-1F50-9D42-B78C-52AA0DD64FDC}">
      <dgm:prSet/>
      <dgm:spPr/>
      <dgm:t>
        <a:bodyPr/>
        <a:lstStyle/>
        <a:p>
          <a:endParaRPr lang="en-US"/>
        </a:p>
      </dgm:t>
    </dgm:pt>
    <dgm:pt modelId="{E822A55F-1E1D-2641-B9FF-B488400DAB96}" type="sibTrans" cxnId="{C6E577D9-1F50-9D42-B78C-52AA0DD64FDC}">
      <dgm:prSet/>
      <dgm:spPr/>
      <dgm:t>
        <a:bodyPr/>
        <a:lstStyle/>
        <a:p>
          <a:endParaRPr lang="en-US"/>
        </a:p>
      </dgm:t>
    </dgm:pt>
    <dgm:pt modelId="{F69F3167-87D7-0C46-8541-C6A997E9329A}">
      <dgm:prSet phldrT="[Text]"/>
      <dgm:spPr/>
      <dgm:t>
        <a:bodyPr/>
        <a:lstStyle/>
        <a:p>
          <a:r>
            <a:rPr lang="en-US"/>
            <a:t>The Talent Transformation Strategy</a:t>
          </a:r>
          <a:endParaRPr lang="en-US" dirty="0"/>
        </a:p>
      </dgm:t>
    </dgm:pt>
    <dgm:pt modelId="{58D53DCE-37EA-9A4A-B1C6-810C6C998935}" type="parTrans" cxnId="{BC09FC0D-2810-0543-AD9B-8089E8FD40B2}">
      <dgm:prSet/>
      <dgm:spPr/>
      <dgm:t>
        <a:bodyPr/>
        <a:lstStyle/>
        <a:p>
          <a:endParaRPr lang="en-US"/>
        </a:p>
      </dgm:t>
    </dgm:pt>
    <dgm:pt modelId="{26ABEBFD-6AA7-1643-8B3B-866AC5E101D7}" type="sibTrans" cxnId="{BC09FC0D-2810-0543-AD9B-8089E8FD40B2}">
      <dgm:prSet/>
      <dgm:spPr/>
      <dgm:t>
        <a:bodyPr/>
        <a:lstStyle/>
        <a:p>
          <a:endParaRPr lang="en-US"/>
        </a:p>
      </dgm:t>
    </dgm:pt>
    <dgm:pt modelId="{C52482CD-BEF9-764E-8D42-342A9691683F}" type="pres">
      <dgm:prSet presAssocID="{95892237-2512-D242-A112-1706635AE6AA}" presName="diagram" presStyleCnt="0">
        <dgm:presLayoutVars>
          <dgm:dir/>
          <dgm:resizeHandles val="exact"/>
        </dgm:presLayoutVars>
      </dgm:prSet>
      <dgm:spPr/>
    </dgm:pt>
    <dgm:pt modelId="{FE9A1804-35FA-E949-B28C-1CBB46AD85F3}" type="pres">
      <dgm:prSet presAssocID="{B8A8B8B9-1F4B-2442-9F4B-6507EED01DEB}" presName="arrow" presStyleLbl="node1" presStyleIdx="0" presStyleCnt="2">
        <dgm:presLayoutVars>
          <dgm:bulletEnabled val="1"/>
        </dgm:presLayoutVars>
      </dgm:prSet>
      <dgm:spPr/>
    </dgm:pt>
    <dgm:pt modelId="{14EEF901-7118-4342-985C-F739AF05FDCF}" type="pres">
      <dgm:prSet presAssocID="{F69F3167-87D7-0C46-8541-C6A997E9329A}" presName="arrow" presStyleLbl="node1" presStyleIdx="1" presStyleCnt="2">
        <dgm:presLayoutVars>
          <dgm:bulletEnabled val="1"/>
        </dgm:presLayoutVars>
      </dgm:prSet>
      <dgm:spPr/>
    </dgm:pt>
  </dgm:ptLst>
  <dgm:cxnLst>
    <dgm:cxn modelId="{BC09FC0D-2810-0543-AD9B-8089E8FD40B2}" srcId="{95892237-2512-D242-A112-1706635AE6AA}" destId="{F69F3167-87D7-0C46-8541-C6A997E9329A}" srcOrd="1" destOrd="0" parTransId="{58D53DCE-37EA-9A4A-B1C6-810C6C998935}" sibTransId="{26ABEBFD-6AA7-1643-8B3B-866AC5E101D7}"/>
    <dgm:cxn modelId="{D0D04A7E-651D-C84B-B8E9-65BB8878A876}" type="presOf" srcId="{B8A8B8B9-1F4B-2442-9F4B-6507EED01DEB}" destId="{FE9A1804-35FA-E949-B28C-1CBB46AD85F3}" srcOrd="0" destOrd="0" presId="urn:microsoft.com/office/officeart/2005/8/layout/arrow5"/>
    <dgm:cxn modelId="{2CD179A6-6D2B-C14E-A52E-223A30403750}" type="presOf" srcId="{F69F3167-87D7-0C46-8541-C6A997E9329A}" destId="{14EEF901-7118-4342-985C-F739AF05FDCF}" srcOrd="0" destOrd="0" presId="urn:microsoft.com/office/officeart/2005/8/layout/arrow5"/>
    <dgm:cxn modelId="{EA3D03CF-858B-1842-8653-08F96F0010BA}" type="presOf" srcId="{95892237-2512-D242-A112-1706635AE6AA}" destId="{C52482CD-BEF9-764E-8D42-342A9691683F}" srcOrd="0" destOrd="0" presId="urn:microsoft.com/office/officeart/2005/8/layout/arrow5"/>
    <dgm:cxn modelId="{C6E577D9-1F50-9D42-B78C-52AA0DD64FDC}" srcId="{95892237-2512-D242-A112-1706635AE6AA}" destId="{B8A8B8B9-1F4B-2442-9F4B-6507EED01DEB}" srcOrd="0" destOrd="0" parTransId="{D4BDF3D9-7908-9C4D-A457-ECBE22708635}" sibTransId="{E822A55F-1E1D-2641-B9FF-B488400DAB96}"/>
    <dgm:cxn modelId="{308F5A19-DDDC-3D46-B78D-C412360E52A4}" type="presParOf" srcId="{C52482CD-BEF9-764E-8D42-342A9691683F}" destId="{FE9A1804-35FA-E949-B28C-1CBB46AD85F3}" srcOrd="0" destOrd="0" presId="urn:microsoft.com/office/officeart/2005/8/layout/arrow5"/>
    <dgm:cxn modelId="{C55105FA-659A-994A-8F50-ED2F004E3073}" type="presParOf" srcId="{C52482CD-BEF9-764E-8D42-342A9691683F}" destId="{14EEF901-7118-4342-985C-F739AF05FDC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A1804-35FA-E949-B28C-1CBB46AD85F3}">
      <dsp:nvSpPr>
        <dsp:cNvPr id="0" name=""/>
        <dsp:cNvSpPr/>
      </dsp:nvSpPr>
      <dsp:spPr>
        <a:xfrm rot="16200000">
          <a:off x="239" y="305586"/>
          <a:ext cx="2103834" cy="2103834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Dual Transformation Strategy</a:t>
          </a:r>
          <a:endParaRPr lang="en-US" sz="1800" kern="1200" dirty="0"/>
        </a:p>
      </dsp:txBody>
      <dsp:txXfrm rot="5400000">
        <a:off x="239" y="831544"/>
        <a:ext cx="1735663" cy="1051917"/>
      </dsp:txXfrm>
    </dsp:sp>
    <dsp:sp modelId="{14EEF901-7118-4342-985C-F739AF05FDCF}">
      <dsp:nvSpPr>
        <dsp:cNvPr id="0" name=""/>
        <dsp:cNvSpPr/>
      </dsp:nvSpPr>
      <dsp:spPr>
        <a:xfrm rot="5400000">
          <a:off x="2239326" y="305586"/>
          <a:ext cx="2103834" cy="2103834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Talent Transformation Strategy</a:t>
          </a:r>
          <a:endParaRPr lang="en-US" sz="1800" kern="1200" dirty="0"/>
        </a:p>
      </dsp:txBody>
      <dsp:txXfrm rot="-5400000">
        <a:off x="2607497" y="831545"/>
        <a:ext cx="1735663" cy="1051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C72B2-9284-D14C-B73A-EFA979DB2998}" type="datetimeFigureOut">
              <a:rPr lang="en-US" smtClean="0"/>
              <a:t>12/5/18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D799-BA05-9B4D-9814-8AA753B04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03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D799-BA05-9B4D-9814-8AA753B049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57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Philip Morris’s smart cigarette that tracks your smoking patterns, </a:t>
            </a:r>
            <a:r>
              <a:rPr lang="en-US" dirty="0" err="1"/>
              <a:t>Rafa’s</a:t>
            </a:r>
            <a:r>
              <a:rPr lang="en-US" dirty="0"/>
              <a:t> smart racquet from </a:t>
            </a:r>
            <a:r>
              <a:rPr lang="en-US" dirty="0" err="1"/>
              <a:t>Babolet</a:t>
            </a:r>
            <a:r>
              <a:rPr lang="en-US" dirty="0"/>
              <a:t>, Proteus’s smart chip the size of a grain of sand or the mighty precious agriculture .. Its all about impact and that is a huge change for the industry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D799-BA05-9B4D-9814-8AA753B049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02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52978-8F7B-AB45-8620-A451C89730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6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completion of training, pilots can fly- chefs can cook – surgeons can perform surgery – corporate learners ask for learning curve and ‘on the job learning’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D799-BA05-9B4D-9814-8AA753B049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39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Days of throwing 30 learners in a class room and assuming they will </a:t>
            </a:r>
            <a:r>
              <a:rPr lang="en-US" dirty="0" err="1"/>
              <a:t>alllearn</a:t>
            </a:r>
            <a:r>
              <a:rPr lang="en-US" dirty="0"/>
              <a:t> with the same inputs are gone ….. Each learner has a different learnability,  learning ability, learning preference, span of attention and a choice of read – listen – watch -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D799-BA05-9B4D-9814-8AA753B049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80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completion of training, pilots can fly- chefs can cook – surgeons can perform surgery – corporate learners ask for learning curve and ‘on the job learning’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D799-BA05-9B4D-9814-8AA753B049B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98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56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0.png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5.png"/><Relationship Id="rId7" Type="http://schemas.openxmlformats.org/officeDocument/2006/relationships/image" Target="../media/image4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127" y="0"/>
            <a:ext cx="9152127" cy="5145392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2307431"/>
            <a:ext cx="7772400" cy="11025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i="1" dirty="0"/>
              <a:t>A N Rao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i="1" dirty="0"/>
              <a:t>SVP &amp; Global Head : Cognizant Academy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819150"/>
            <a:ext cx="6400800" cy="1314450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3200" b="1" i="1" dirty="0"/>
              <a:t>Transforming Corporate Learning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66754F-839E-974C-804F-C22EA2B89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447C6-CB6E-5842-BD45-F588FC791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001000" cy="689371"/>
          </a:xfrm>
        </p:spPr>
        <p:txBody>
          <a:bodyPr>
            <a:noAutofit/>
          </a:bodyPr>
          <a:lstStyle/>
          <a:p>
            <a:r>
              <a:rPr lang="en-US" sz="3200" dirty="0"/>
              <a:t>The reality of the multi-lane movement they miss…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1A422-877D-5442-A475-BD1DDE4B6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" t="5845" r="1849" b="4604"/>
          <a:stretch/>
        </p:blipFill>
        <p:spPr>
          <a:xfrm>
            <a:off x="1932543" y="1074783"/>
            <a:ext cx="2655111" cy="1325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BEC4CD-EAB8-0C4D-9C3D-7673A2CEBA7D}"/>
              </a:ext>
            </a:extLst>
          </p:cNvPr>
          <p:cNvSpPr txBox="1"/>
          <p:nvPr/>
        </p:nvSpPr>
        <p:spPr>
          <a:xfrm>
            <a:off x="7029451" y="4958835"/>
            <a:ext cx="1675459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 err="1"/>
              <a:t>DeLoitte</a:t>
            </a:r>
            <a:r>
              <a:rPr lang="en-US" sz="750" dirty="0"/>
              <a:t> industry 4.0 readiness report</a:t>
            </a:r>
          </a:p>
        </p:txBody>
      </p:sp>
    </p:spTree>
    <p:extLst>
      <p:ext uri="{BB962C8B-B14F-4D97-AF65-F5344CB8AC3E}">
        <p14:creationId xmlns:p14="http://schemas.microsoft.com/office/powerpoint/2010/main" val="1657679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209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6096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i="1"/>
              <a:t>The survivors are ambidextrous leaders</a:t>
            </a:r>
            <a:endParaRPr lang="en-US" sz="2400" dirty="0"/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FCB5D3A-B2C4-A94F-A0F3-698D1B6B42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2887761"/>
              </p:ext>
            </p:extLst>
          </p:nvPr>
        </p:nvGraphicFramePr>
        <p:xfrm>
          <a:off x="2400300" y="654343"/>
          <a:ext cx="4343400" cy="2715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C06FEAD6-3ED9-5E4E-8622-1447C5D420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966" t="6470" r="2535" b="6755"/>
          <a:stretch/>
        </p:blipFill>
        <p:spPr>
          <a:xfrm>
            <a:off x="9795954" y="3556000"/>
            <a:ext cx="1998580" cy="2921000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78F748BD-3AB2-A041-ADF8-88E7B5A6DD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966" t="6470" r="2535" b="6755"/>
          <a:stretch/>
        </p:blipFill>
        <p:spPr>
          <a:xfrm>
            <a:off x="9948354" y="3708400"/>
            <a:ext cx="1998580" cy="2921000"/>
          </a:xfrm>
          <a:prstGeom prst="rect">
            <a:avLst/>
          </a:prstGeom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70270139-A421-F648-ADCB-8A333E4860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966" t="6470" r="2535" b="6755"/>
          <a:stretch/>
        </p:blipFill>
        <p:spPr>
          <a:xfrm>
            <a:off x="10100754" y="3860800"/>
            <a:ext cx="1998580" cy="2921000"/>
          </a:xfrm>
          <a:prstGeom prst="rect">
            <a:avLst/>
          </a:prstGeom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73A99BB1-AB04-CB4A-8B63-2767F644CB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966" t="6470" r="2535" b="6755"/>
          <a:stretch/>
        </p:blipFill>
        <p:spPr>
          <a:xfrm>
            <a:off x="10253154" y="4013200"/>
            <a:ext cx="1998580" cy="2921000"/>
          </a:xfrm>
          <a:prstGeom prst="rect">
            <a:avLst/>
          </a:prstGeom>
        </p:spPr>
      </p:pic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ED4111D2-DEC6-C740-B17D-BD5767C2E3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966" t="6470" r="2535" b="6755"/>
          <a:stretch/>
        </p:blipFill>
        <p:spPr>
          <a:xfrm>
            <a:off x="10405554" y="4165600"/>
            <a:ext cx="1998580" cy="2921000"/>
          </a:xfrm>
          <a:prstGeom prst="rect">
            <a:avLst/>
          </a:prstGeom>
        </p:spPr>
      </p:pic>
      <p:pic>
        <p:nvPicPr>
          <p:cNvPr id="11" name="Picture 10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E74D295-A314-7B4C-B7CC-8BCC3EB73D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57" y="2872601"/>
            <a:ext cx="2352333" cy="1125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8946F5-57AA-E049-AFFD-37AE99E9E4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00754"/>
            <a:ext cx="2743200" cy="9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35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678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1229D011-3C00-3D4C-9F99-BC2B748C759F}"/>
              </a:ext>
            </a:extLst>
          </p:cNvPr>
          <p:cNvSpPr txBox="1">
            <a:spLocks/>
          </p:cNvSpPr>
          <p:nvPr/>
        </p:nvSpPr>
        <p:spPr>
          <a:xfrm>
            <a:off x="1433910" y="1447800"/>
            <a:ext cx="6686549" cy="16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Work, Worker, Working have all changed fundamentally</a:t>
            </a:r>
            <a:endParaRPr lang="en-US" dirty="0"/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A617A4D1-A952-2A49-9C8D-8E9FF1A9F009}"/>
              </a:ext>
            </a:extLst>
          </p:cNvPr>
          <p:cNvSpPr txBox="1">
            <a:spLocks/>
          </p:cNvSpPr>
          <p:nvPr/>
        </p:nvSpPr>
        <p:spPr>
          <a:xfrm>
            <a:off x="1433910" y="3144887"/>
            <a:ext cx="6686549" cy="27776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rgbClr val="C00000"/>
                </a:solidFill>
              </a:rPr>
              <a:t>Success in Digital Transformation hinges on coping with people capability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4188800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09550"/>
            <a:ext cx="6096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i="1" dirty="0"/>
              <a:t>Work has changed</a:t>
            </a:r>
            <a:endParaRPr lang="en-US" sz="2400" dirty="0"/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5B6F5F-505A-AA4C-B2F5-A1BFD9909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11058" r="7123" b="5425"/>
          <a:stretch/>
        </p:blipFill>
        <p:spPr>
          <a:xfrm>
            <a:off x="968960" y="971550"/>
            <a:ext cx="7206079" cy="3623477"/>
          </a:xfrm>
          <a:prstGeom prst="rect">
            <a:avLst/>
          </a:prstGeom>
        </p:spPr>
      </p:pic>
      <p:pic>
        <p:nvPicPr>
          <p:cNvPr id="9" name="Picture 8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7E0669B8-A7E7-DD4A-BA48-75424344F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052458"/>
            <a:ext cx="2460039" cy="589600"/>
          </a:xfrm>
          <a:prstGeom prst="rect">
            <a:avLst/>
          </a:prstGeom>
        </p:spPr>
      </p:pic>
      <p:pic>
        <p:nvPicPr>
          <p:cNvPr id="21" name="Picture 20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62F45588-04F5-D54D-9819-E1082215B0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b="3010"/>
          <a:stretch/>
        </p:blipFill>
        <p:spPr>
          <a:xfrm>
            <a:off x="2286000" y="770002"/>
            <a:ext cx="4259173" cy="435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4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FD5AE-E3C2-704C-A614-8662A61BF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910" y="210907"/>
            <a:ext cx="6683765" cy="589193"/>
          </a:xfrm>
        </p:spPr>
        <p:txBody>
          <a:bodyPr>
            <a:normAutofit fontScale="90000"/>
          </a:bodyPr>
          <a:lstStyle/>
          <a:p>
            <a:r>
              <a:rPr lang="en-US" dirty="0"/>
              <a:t>Worker has changed ....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F0BFBA-4AFE-0646-A3F0-5856B19DF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819150"/>
            <a:ext cx="5899208" cy="3783188"/>
          </a:xfrm>
        </p:spPr>
      </p:pic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2BBFB284-2DFC-634D-B3E0-586AC88A9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723" y="3673486"/>
            <a:ext cx="1868278" cy="1446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E5A2BD-081C-B045-B0A1-7BC0DE79DA88}"/>
              </a:ext>
            </a:extLst>
          </p:cNvPr>
          <p:cNvSpPr txBox="1"/>
          <p:nvPr/>
        </p:nvSpPr>
        <p:spPr>
          <a:xfrm>
            <a:off x="5841195" y="4953063"/>
            <a:ext cx="1273105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Images courtesy : </a:t>
            </a:r>
            <a:r>
              <a:rPr lang="en-US" sz="788" dirty="0" err="1"/>
              <a:t>DeLoitte</a:t>
            </a:r>
            <a:endParaRPr lang="en-US" sz="788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41DBEA-9281-C24B-AD2C-E69E3FF1F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149" y="1460528"/>
            <a:ext cx="1593479" cy="21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5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9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4245" y="174475"/>
            <a:ext cx="6096000" cy="904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i="1" dirty="0"/>
              <a:t>Survivor Corporations respond differently to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400" i="1" dirty="0"/>
              <a:t>The Digital Stimulus</a:t>
            </a:r>
            <a:endParaRPr lang="en-US" sz="2400" dirty="0"/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356A84-4969-E94E-954A-2D5A3B12FDDA}"/>
              </a:ext>
            </a:extLst>
          </p:cNvPr>
          <p:cNvSpPr txBox="1"/>
          <p:nvPr/>
        </p:nvSpPr>
        <p:spPr>
          <a:xfrm>
            <a:off x="1090749" y="1232921"/>
            <a:ext cx="2819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Learning Agility is the ONLY sustainable competitive differentiator and survival mantra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78293-CE67-FC47-B1AA-2F173D50C8F6}"/>
              </a:ext>
            </a:extLst>
          </p:cNvPr>
          <p:cNvSpPr txBox="1"/>
          <p:nvPr/>
        </p:nvSpPr>
        <p:spPr>
          <a:xfrm>
            <a:off x="5105400" y="1448365"/>
            <a:ext cx="2819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Build a Digital Ready Work Force that is continuously future ready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3B180BCB-C720-D04E-BC35-1EDE6B834CD4}"/>
              </a:ext>
            </a:extLst>
          </p:cNvPr>
          <p:cNvSpPr/>
          <p:nvPr/>
        </p:nvSpPr>
        <p:spPr>
          <a:xfrm rot="5400000">
            <a:off x="3810000" y="2114550"/>
            <a:ext cx="762000" cy="6095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3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678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6096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i="1" dirty="0"/>
              <a:t>But, </a:t>
            </a:r>
            <a:r>
              <a:rPr lang="en-US" sz="2400" i="1" dirty="0">
                <a:solidFill>
                  <a:srgbClr val="FF0000"/>
                </a:solidFill>
              </a:rPr>
              <a:t>“Goa we have a problem ..”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7A27EE3E-0051-3846-B6E4-77C433A37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874851"/>
            <a:ext cx="6324600" cy="3557588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3D1F2EEC-5289-FA40-A0AE-6B08CFE09739}"/>
              </a:ext>
            </a:extLst>
          </p:cNvPr>
          <p:cNvSpPr/>
          <p:nvPr/>
        </p:nvSpPr>
        <p:spPr>
          <a:xfrm>
            <a:off x="2351314" y="3154680"/>
            <a:ext cx="3598817" cy="542175"/>
          </a:xfrm>
          <a:custGeom>
            <a:avLst/>
            <a:gdLst>
              <a:gd name="connsiteX0" fmla="*/ 0 w 3598817"/>
              <a:gd name="connsiteY0" fmla="*/ 529046 h 542175"/>
              <a:gd name="connsiteX1" fmla="*/ 254726 w 3598817"/>
              <a:gd name="connsiteY1" fmla="*/ 542109 h 542175"/>
              <a:gd name="connsiteX2" fmla="*/ 555172 w 3598817"/>
              <a:gd name="connsiteY2" fmla="*/ 535577 h 542175"/>
              <a:gd name="connsiteX3" fmla="*/ 901337 w 3598817"/>
              <a:gd name="connsiteY3" fmla="*/ 529046 h 542175"/>
              <a:gd name="connsiteX4" fmla="*/ 1143000 w 3598817"/>
              <a:gd name="connsiteY4" fmla="*/ 515983 h 542175"/>
              <a:gd name="connsiteX5" fmla="*/ 1469572 w 3598817"/>
              <a:gd name="connsiteY5" fmla="*/ 502920 h 542175"/>
              <a:gd name="connsiteX6" fmla="*/ 1528355 w 3598817"/>
              <a:gd name="connsiteY6" fmla="*/ 496389 h 542175"/>
              <a:gd name="connsiteX7" fmla="*/ 1626326 w 3598817"/>
              <a:gd name="connsiteY7" fmla="*/ 483326 h 542175"/>
              <a:gd name="connsiteX8" fmla="*/ 1652452 w 3598817"/>
              <a:gd name="connsiteY8" fmla="*/ 476794 h 542175"/>
              <a:gd name="connsiteX9" fmla="*/ 1750423 w 3598817"/>
              <a:gd name="connsiteY9" fmla="*/ 463731 h 542175"/>
              <a:gd name="connsiteX10" fmla="*/ 1783080 w 3598817"/>
              <a:gd name="connsiteY10" fmla="*/ 457200 h 542175"/>
              <a:gd name="connsiteX11" fmla="*/ 1822269 w 3598817"/>
              <a:gd name="connsiteY11" fmla="*/ 450669 h 542175"/>
              <a:gd name="connsiteX12" fmla="*/ 1894115 w 3598817"/>
              <a:gd name="connsiteY12" fmla="*/ 437606 h 542175"/>
              <a:gd name="connsiteX13" fmla="*/ 1959429 w 3598817"/>
              <a:gd name="connsiteY13" fmla="*/ 418011 h 542175"/>
              <a:gd name="connsiteX14" fmla="*/ 2103120 w 3598817"/>
              <a:gd name="connsiteY14" fmla="*/ 398417 h 542175"/>
              <a:gd name="connsiteX15" fmla="*/ 2220686 w 3598817"/>
              <a:gd name="connsiteY15" fmla="*/ 385354 h 542175"/>
              <a:gd name="connsiteX16" fmla="*/ 2305595 w 3598817"/>
              <a:gd name="connsiteY16" fmla="*/ 378823 h 542175"/>
              <a:gd name="connsiteX17" fmla="*/ 2383972 w 3598817"/>
              <a:gd name="connsiteY17" fmla="*/ 365760 h 542175"/>
              <a:gd name="connsiteX18" fmla="*/ 2403566 w 3598817"/>
              <a:gd name="connsiteY18" fmla="*/ 359229 h 542175"/>
              <a:gd name="connsiteX19" fmla="*/ 2475412 w 3598817"/>
              <a:gd name="connsiteY19" fmla="*/ 352697 h 542175"/>
              <a:gd name="connsiteX20" fmla="*/ 2612572 w 3598817"/>
              <a:gd name="connsiteY20" fmla="*/ 339634 h 542175"/>
              <a:gd name="connsiteX21" fmla="*/ 2651760 w 3598817"/>
              <a:gd name="connsiteY21" fmla="*/ 326571 h 542175"/>
              <a:gd name="connsiteX22" fmla="*/ 2697480 w 3598817"/>
              <a:gd name="connsiteY22" fmla="*/ 320040 h 542175"/>
              <a:gd name="connsiteX23" fmla="*/ 2723606 w 3598817"/>
              <a:gd name="connsiteY23" fmla="*/ 313509 h 542175"/>
              <a:gd name="connsiteX24" fmla="*/ 2801983 w 3598817"/>
              <a:gd name="connsiteY24" fmla="*/ 300446 h 542175"/>
              <a:gd name="connsiteX25" fmla="*/ 2841172 w 3598817"/>
              <a:gd name="connsiteY25" fmla="*/ 293914 h 542175"/>
              <a:gd name="connsiteX26" fmla="*/ 2860766 w 3598817"/>
              <a:gd name="connsiteY26" fmla="*/ 287383 h 542175"/>
              <a:gd name="connsiteX27" fmla="*/ 2886892 w 3598817"/>
              <a:gd name="connsiteY27" fmla="*/ 280851 h 542175"/>
              <a:gd name="connsiteX28" fmla="*/ 2919549 w 3598817"/>
              <a:gd name="connsiteY28" fmla="*/ 274320 h 542175"/>
              <a:gd name="connsiteX29" fmla="*/ 2958737 w 3598817"/>
              <a:gd name="connsiteY29" fmla="*/ 261257 h 542175"/>
              <a:gd name="connsiteX30" fmla="*/ 2997926 w 3598817"/>
              <a:gd name="connsiteY30" fmla="*/ 235131 h 542175"/>
              <a:gd name="connsiteX31" fmla="*/ 3017520 w 3598817"/>
              <a:gd name="connsiteY31" fmla="*/ 222069 h 542175"/>
              <a:gd name="connsiteX32" fmla="*/ 3037115 w 3598817"/>
              <a:gd name="connsiteY32" fmla="*/ 215537 h 542175"/>
              <a:gd name="connsiteX33" fmla="*/ 3063240 w 3598817"/>
              <a:gd name="connsiteY33" fmla="*/ 202474 h 542175"/>
              <a:gd name="connsiteX34" fmla="*/ 3108960 w 3598817"/>
              <a:gd name="connsiteY34" fmla="*/ 189411 h 542175"/>
              <a:gd name="connsiteX35" fmla="*/ 3128555 w 3598817"/>
              <a:gd name="connsiteY35" fmla="*/ 176349 h 542175"/>
              <a:gd name="connsiteX36" fmla="*/ 3174275 w 3598817"/>
              <a:gd name="connsiteY36" fmla="*/ 163286 h 542175"/>
              <a:gd name="connsiteX37" fmla="*/ 3213463 w 3598817"/>
              <a:gd name="connsiteY37" fmla="*/ 150223 h 542175"/>
              <a:gd name="connsiteX38" fmla="*/ 3233057 w 3598817"/>
              <a:gd name="connsiteY38" fmla="*/ 143691 h 542175"/>
              <a:gd name="connsiteX39" fmla="*/ 3259183 w 3598817"/>
              <a:gd name="connsiteY39" fmla="*/ 137160 h 542175"/>
              <a:gd name="connsiteX40" fmla="*/ 3298372 w 3598817"/>
              <a:gd name="connsiteY40" fmla="*/ 124097 h 542175"/>
              <a:gd name="connsiteX41" fmla="*/ 3344092 w 3598817"/>
              <a:gd name="connsiteY41" fmla="*/ 117566 h 542175"/>
              <a:gd name="connsiteX42" fmla="*/ 3402875 w 3598817"/>
              <a:gd name="connsiteY42" fmla="*/ 97971 h 542175"/>
              <a:gd name="connsiteX43" fmla="*/ 3422469 w 3598817"/>
              <a:gd name="connsiteY43" fmla="*/ 91440 h 542175"/>
              <a:gd name="connsiteX44" fmla="*/ 3468189 w 3598817"/>
              <a:gd name="connsiteY44" fmla="*/ 71846 h 542175"/>
              <a:gd name="connsiteX45" fmla="*/ 3507377 w 3598817"/>
              <a:gd name="connsiteY45" fmla="*/ 58783 h 542175"/>
              <a:gd name="connsiteX46" fmla="*/ 3526972 w 3598817"/>
              <a:gd name="connsiteY46" fmla="*/ 39189 h 542175"/>
              <a:gd name="connsiteX47" fmla="*/ 3566160 w 3598817"/>
              <a:gd name="connsiteY47" fmla="*/ 26126 h 542175"/>
              <a:gd name="connsiteX48" fmla="*/ 3579223 w 3598817"/>
              <a:gd name="connsiteY48" fmla="*/ 6531 h 542175"/>
              <a:gd name="connsiteX49" fmla="*/ 3598817 w 3598817"/>
              <a:gd name="connsiteY49" fmla="*/ 0 h 54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598817" h="542175">
                <a:moveTo>
                  <a:pt x="0" y="529046"/>
                </a:moveTo>
                <a:cubicBezTo>
                  <a:pt x="103879" y="543885"/>
                  <a:pt x="79426" y="542109"/>
                  <a:pt x="254726" y="542109"/>
                </a:cubicBezTo>
                <a:cubicBezTo>
                  <a:pt x="354898" y="542109"/>
                  <a:pt x="455020" y="537600"/>
                  <a:pt x="555172" y="535577"/>
                </a:cubicBezTo>
                <a:lnTo>
                  <a:pt x="901337" y="529046"/>
                </a:lnTo>
                <a:cubicBezTo>
                  <a:pt x="981891" y="524692"/>
                  <a:pt x="1062365" y="518427"/>
                  <a:pt x="1143000" y="515983"/>
                </a:cubicBezTo>
                <a:cubicBezTo>
                  <a:pt x="1258000" y="512498"/>
                  <a:pt x="1357755" y="511521"/>
                  <a:pt x="1469572" y="502920"/>
                </a:cubicBezTo>
                <a:cubicBezTo>
                  <a:pt x="1489229" y="501408"/>
                  <a:pt x="1508775" y="498693"/>
                  <a:pt x="1528355" y="496389"/>
                </a:cubicBezTo>
                <a:cubicBezTo>
                  <a:pt x="1544443" y="494496"/>
                  <a:pt x="1608345" y="486595"/>
                  <a:pt x="1626326" y="483326"/>
                </a:cubicBezTo>
                <a:cubicBezTo>
                  <a:pt x="1635158" y="481720"/>
                  <a:pt x="1643650" y="478555"/>
                  <a:pt x="1652452" y="476794"/>
                </a:cubicBezTo>
                <a:cubicBezTo>
                  <a:pt x="1703713" y="466542"/>
                  <a:pt x="1689456" y="472441"/>
                  <a:pt x="1750423" y="463731"/>
                </a:cubicBezTo>
                <a:cubicBezTo>
                  <a:pt x="1761413" y="462161"/>
                  <a:pt x="1772158" y="459186"/>
                  <a:pt x="1783080" y="457200"/>
                </a:cubicBezTo>
                <a:cubicBezTo>
                  <a:pt x="1796110" y="454831"/>
                  <a:pt x="1809239" y="453038"/>
                  <a:pt x="1822269" y="450669"/>
                </a:cubicBezTo>
                <a:cubicBezTo>
                  <a:pt x="1922684" y="432412"/>
                  <a:pt x="1778636" y="456851"/>
                  <a:pt x="1894115" y="437606"/>
                </a:cubicBezTo>
                <a:cubicBezTo>
                  <a:pt x="1915856" y="430359"/>
                  <a:pt x="1936871" y="422241"/>
                  <a:pt x="1959429" y="418011"/>
                </a:cubicBezTo>
                <a:cubicBezTo>
                  <a:pt x="2048245" y="401358"/>
                  <a:pt x="2020657" y="407580"/>
                  <a:pt x="2103120" y="398417"/>
                </a:cubicBezTo>
                <a:cubicBezTo>
                  <a:pt x="2183696" y="389464"/>
                  <a:pt x="2129663" y="393269"/>
                  <a:pt x="2220686" y="385354"/>
                </a:cubicBezTo>
                <a:cubicBezTo>
                  <a:pt x="2248966" y="382895"/>
                  <a:pt x="2277349" y="381648"/>
                  <a:pt x="2305595" y="378823"/>
                </a:cubicBezTo>
                <a:cubicBezTo>
                  <a:pt x="2324021" y="376980"/>
                  <a:pt x="2363826" y="370796"/>
                  <a:pt x="2383972" y="365760"/>
                </a:cubicBezTo>
                <a:cubicBezTo>
                  <a:pt x="2390651" y="364090"/>
                  <a:pt x="2396751" y="360203"/>
                  <a:pt x="2403566" y="359229"/>
                </a:cubicBezTo>
                <a:cubicBezTo>
                  <a:pt x="2427372" y="355828"/>
                  <a:pt x="2451448" y="354694"/>
                  <a:pt x="2475412" y="352697"/>
                </a:cubicBezTo>
                <a:cubicBezTo>
                  <a:pt x="2593587" y="342849"/>
                  <a:pt x="2522404" y="350906"/>
                  <a:pt x="2612572" y="339634"/>
                </a:cubicBezTo>
                <a:cubicBezTo>
                  <a:pt x="2625635" y="335280"/>
                  <a:pt x="2638129" y="328518"/>
                  <a:pt x="2651760" y="326571"/>
                </a:cubicBezTo>
                <a:cubicBezTo>
                  <a:pt x="2667000" y="324394"/>
                  <a:pt x="2682334" y="322794"/>
                  <a:pt x="2697480" y="320040"/>
                </a:cubicBezTo>
                <a:cubicBezTo>
                  <a:pt x="2706312" y="318434"/>
                  <a:pt x="2714783" y="315163"/>
                  <a:pt x="2723606" y="313509"/>
                </a:cubicBezTo>
                <a:cubicBezTo>
                  <a:pt x="2749638" y="308628"/>
                  <a:pt x="2775857" y="304800"/>
                  <a:pt x="2801983" y="300446"/>
                </a:cubicBezTo>
                <a:cubicBezTo>
                  <a:pt x="2815046" y="298269"/>
                  <a:pt x="2828608" y="298102"/>
                  <a:pt x="2841172" y="293914"/>
                </a:cubicBezTo>
                <a:cubicBezTo>
                  <a:pt x="2847703" y="291737"/>
                  <a:pt x="2854146" y="289274"/>
                  <a:pt x="2860766" y="287383"/>
                </a:cubicBezTo>
                <a:cubicBezTo>
                  <a:pt x="2869397" y="284917"/>
                  <a:pt x="2878129" y="282798"/>
                  <a:pt x="2886892" y="280851"/>
                </a:cubicBezTo>
                <a:cubicBezTo>
                  <a:pt x="2897729" y="278443"/>
                  <a:pt x="2908839" y="277241"/>
                  <a:pt x="2919549" y="274320"/>
                </a:cubicBezTo>
                <a:cubicBezTo>
                  <a:pt x="2932833" y="270697"/>
                  <a:pt x="2947280" y="268895"/>
                  <a:pt x="2958737" y="261257"/>
                </a:cubicBezTo>
                <a:lnTo>
                  <a:pt x="2997926" y="235131"/>
                </a:lnTo>
                <a:cubicBezTo>
                  <a:pt x="3004457" y="230777"/>
                  <a:pt x="3010073" y="224551"/>
                  <a:pt x="3017520" y="222069"/>
                </a:cubicBezTo>
                <a:cubicBezTo>
                  <a:pt x="3024052" y="219892"/>
                  <a:pt x="3030787" y="218249"/>
                  <a:pt x="3037115" y="215537"/>
                </a:cubicBezTo>
                <a:cubicBezTo>
                  <a:pt x="3046064" y="211702"/>
                  <a:pt x="3054124" y="205893"/>
                  <a:pt x="3063240" y="202474"/>
                </a:cubicBezTo>
                <a:cubicBezTo>
                  <a:pt x="3079999" y="196189"/>
                  <a:pt x="3093157" y="197312"/>
                  <a:pt x="3108960" y="189411"/>
                </a:cubicBezTo>
                <a:cubicBezTo>
                  <a:pt x="3115981" y="185901"/>
                  <a:pt x="3121534" y="179859"/>
                  <a:pt x="3128555" y="176349"/>
                </a:cubicBezTo>
                <a:cubicBezTo>
                  <a:pt x="3139538" y="170858"/>
                  <a:pt x="3163801" y="166428"/>
                  <a:pt x="3174275" y="163286"/>
                </a:cubicBezTo>
                <a:cubicBezTo>
                  <a:pt x="3187464" y="159329"/>
                  <a:pt x="3200400" y="154577"/>
                  <a:pt x="3213463" y="150223"/>
                </a:cubicBezTo>
                <a:cubicBezTo>
                  <a:pt x="3219994" y="148046"/>
                  <a:pt x="3226378" y="145361"/>
                  <a:pt x="3233057" y="143691"/>
                </a:cubicBezTo>
                <a:cubicBezTo>
                  <a:pt x="3241766" y="141514"/>
                  <a:pt x="3250585" y="139739"/>
                  <a:pt x="3259183" y="137160"/>
                </a:cubicBezTo>
                <a:cubicBezTo>
                  <a:pt x="3272372" y="133203"/>
                  <a:pt x="3284741" y="126044"/>
                  <a:pt x="3298372" y="124097"/>
                </a:cubicBezTo>
                <a:lnTo>
                  <a:pt x="3344092" y="117566"/>
                </a:lnTo>
                <a:lnTo>
                  <a:pt x="3402875" y="97971"/>
                </a:lnTo>
                <a:lnTo>
                  <a:pt x="3422469" y="91440"/>
                </a:lnTo>
                <a:cubicBezTo>
                  <a:pt x="3453557" y="70714"/>
                  <a:pt x="3429845" y="83349"/>
                  <a:pt x="3468189" y="71846"/>
                </a:cubicBezTo>
                <a:cubicBezTo>
                  <a:pt x="3481378" y="67889"/>
                  <a:pt x="3507377" y="58783"/>
                  <a:pt x="3507377" y="58783"/>
                </a:cubicBezTo>
                <a:cubicBezTo>
                  <a:pt x="3513909" y="52252"/>
                  <a:pt x="3518897" y="43675"/>
                  <a:pt x="3526972" y="39189"/>
                </a:cubicBezTo>
                <a:cubicBezTo>
                  <a:pt x="3539009" y="32502"/>
                  <a:pt x="3566160" y="26126"/>
                  <a:pt x="3566160" y="26126"/>
                </a:cubicBezTo>
                <a:cubicBezTo>
                  <a:pt x="3570514" y="19594"/>
                  <a:pt x="3573093" y="11435"/>
                  <a:pt x="3579223" y="6531"/>
                </a:cubicBezTo>
                <a:cubicBezTo>
                  <a:pt x="3584599" y="2230"/>
                  <a:pt x="3598817" y="0"/>
                  <a:pt x="359881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A2F8F-E162-DA43-BCE8-392926780287}"/>
              </a:ext>
            </a:extLst>
          </p:cNvPr>
          <p:cNvSpPr txBox="1"/>
          <p:nvPr/>
        </p:nvSpPr>
        <p:spPr>
          <a:xfrm>
            <a:off x="5950131" y="3069498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rgbClr val="FF0000"/>
                </a:solidFill>
                <a:latin typeface="Bradley Hand" pitchFamily="2" charset="77"/>
              </a:rPr>
              <a:t>CORPORATE</a:t>
            </a:r>
          </a:p>
          <a:p>
            <a:r>
              <a:rPr lang="en-US" sz="600" b="1" dirty="0">
                <a:solidFill>
                  <a:srgbClr val="FF0000"/>
                </a:solidFill>
                <a:latin typeface="Bradley Hand" pitchFamily="2" charset="77"/>
              </a:rPr>
              <a:t>LEARNING</a:t>
            </a:r>
          </a:p>
          <a:p>
            <a:r>
              <a:rPr lang="en-US" sz="600" b="1" dirty="0">
                <a:solidFill>
                  <a:srgbClr val="FF0000"/>
                </a:solidFill>
                <a:latin typeface="Bradley Hand" pitchFamily="2" charset="77"/>
              </a:rPr>
              <a:t>FUNCTIONS</a:t>
            </a:r>
          </a:p>
        </p:txBody>
      </p:sp>
    </p:spTree>
    <p:extLst>
      <p:ext uri="{BB962C8B-B14F-4D97-AF65-F5344CB8AC3E}">
        <p14:creationId xmlns:p14="http://schemas.microsoft.com/office/powerpoint/2010/main" val="3010531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678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E1D5CC-ABED-814D-9301-97C6D3CE1E11}"/>
              </a:ext>
            </a:extLst>
          </p:cNvPr>
          <p:cNvSpPr/>
          <p:nvPr/>
        </p:nvSpPr>
        <p:spPr>
          <a:xfrm>
            <a:off x="1905000" y="2641710"/>
            <a:ext cx="56004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100" dirty="0">
                <a:latin typeface="BentonSans"/>
              </a:rPr>
              <a:t>We see exponential transformation of corporate learning over the past 2-3 years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DEAA92-085A-2141-A20A-353E587F68F9}"/>
              </a:ext>
            </a:extLst>
          </p:cNvPr>
          <p:cNvSpPr/>
          <p:nvPr/>
        </p:nvSpPr>
        <p:spPr>
          <a:xfrm>
            <a:off x="6602045" y="4939227"/>
            <a:ext cx="2463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50" dirty="0" err="1">
                <a:latin typeface="BentonSans"/>
              </a:rPr>
              <a:t>Innosight</a:t>
            </a:r>
            <a:r>
              <a:rPr lang="en-IN" sz="450" dirty="0">
                <a:latin typeface="BentonSans"/>
              </a:rPr>
              <a:t> report By Scott D. Anthony, S. Patrick </a:t>
            </a:r>
            <a:r>
              <a:rPr lang="en-IN" sz="450" dirty="0" err="1">
                <a:latin typeface="BentonSans"/>
              </a:rPr>
              <a:t>Viguerie</a:t>
            </a:r>
            <a:r>
              <a:rPr lang="en-IN" sz="450" dirty="0">
                <a:latin typeface="BentonSans"/>
              </a:rPr>
              <a:t>, Evan I. Schwartz, and John Van </a:t>
            </a:r>
            <a:r>
              <a:rPr lang="en-IN" sz="450" dirty="0" err="1">
                <a:latin typeface="BentonSans"/>
              </a:rPr>
              <a:t>Landeghem</a:t>
            </a:r>
            <a:r>
              <a:rPr lang="en-IN" sz="450" dirty="0">
                <a:latin typeface="BentonSans"/>
              </a:rPr>
              <a:t> </a:t>
            </a:r>
            <a:endParaRPr lang="en-IN" sz="4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429A85-2879-9842-A6BA-6A2A0711B1E6}"/>
              </a:ext>
            </a:extLst>
          </p:cNvPr>
          <p:cNvSpPr txBox="1"/>
          <p:nvPr/>
        </p:nvSpPr>
        <p:spPr>
          <a:xfrm>
            <a:off x="2052491" y="1329691"/>
            <a:ext cx="5781454" cy="707886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But, There is Good news is </a:t>
            </a:r>
          </a:p>
        </p:txBody>
      </p:sp>
    </p:spTree>
    <p:extLst>
      <p:ext uri="{BB962C8B-B14F-4D97-AF65-F5344CB8AC3E}">
        <p14:creationId xmlns:p14="http://schemas.microsoft.com/office/powerpoint/2010/main" val="3117389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3433481"/>
            <a:ext cx="5654511" cy="1424870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2601" y="3556461"/>
            <a:ext cx="5122140" cy="646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342900" lvl="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7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Heralding the age of rapid acknowledgement 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7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exponential change in corporate learning</a:t>
            </a:r>
            <a:endParaRPr lang="en-US" sz="1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 close up of a clock&#13;&#10;&#13;&#10;Description automatically generated">
            <a:extLst>
              <a:ext uri="{FF2B5EF4-FFF2-40B4-BE49-F238E27FC236}">
                <a16:creationId xmlns:a16="http://schemas.microsoft.com/office/drawing/2014/main" id="{D1B8593C-83BE-3744-8F06-3CFAE838F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0" y="776590"/>
            <a:ext cx="2845104" cy="201291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53" y="155788"/>
            <a:ext cx="1650996" cy="348468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C97AE3C-2013-458C-90CB-66C4DE53A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259" y="1749213"/>
            <a:ext cx="68580" cy="68580"/>
          </a:xfrm>
          <a:prstGeom prst="rect">
            <a:avLst/>
          </a:prstGeom>
          <a:solidFill>
            <a:srgbClr val="E22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8419B4D-A4FA-A847-83D5-6D2A2EF0D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265" y="1816572"/>
            <a:ext cx="2506809" cy="1510353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7A71C0-FAB0-E448-BE9E-4CFBD94EB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32" y="832362"/>
            <a:ext cx="2848488" cy="1901365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4270572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548" y="3394286"/>
            <a:ext cx="2680734" cy="1507913"/>
          </a:xfrm>
          <a:prstGeom prst="rect">
            <a:avLst/>
          </a:prstGeom>
          <a:noFill/>
        </p:spPr>
      </p:pic>
      <p:pic>
        <p:nvPicPr>
          <p:cNvPr id="19" name="Picture 1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27CA8C8-4399-E647-814F-B10303F94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06" y="505592"/>
            <a:ext cx="6514245" cy="3924834"/>
          </a:xfrm>
          <a:prstGeom prst="rect">
            <a:avLst/>
          </a:prstGeom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710097-7C11-7748-B6B3-029A9C94A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33" y="444906"/>
            <a:ext cx="6372561" cy="42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9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9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60960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3200" i="1" dirty="0"/>
              <a:t>Input to Impact</a:t>
            </a:r>
            <a:endParaRPr lang="en-US" sz="3200" dirty="0"/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BB2F85-4C21-754B-9E0E-C145F9AE0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5" y="1389270"/>
            <a:ext cx="8961511" cy="309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48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094B6DAD-4C06-4F4A-AB7F-DFA77294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9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124196"/>
            <a:ext cx="6096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dirty="0"/>
              <a:t>The mighty have fallen through-out human history and its not just a history lesson</a:t>
            </a:r>
          </a:p>
        </p:txBody>
      </p:sp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9020EBA8-F9A4-654F-BD8F-2A1422C1C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651" y="1165262"/>
            <a:ext cx="5546697" cy="3438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BD65A1-340A-814F-82DE-71D173BBF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500" y="1058508"/>
            <a:ext cx="5767197" cy="3589424"/>
          </a:xfrm>
          <a:prstGeom prst="rect">
            <a:avLst/>
          </a:prstGeom>
        </p:spPr>
      </p:pic>
      <p:pic>
        <p:nvPicPr>
          <p:cNvPr id="9" name="Picture 8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D4E83F09-1EEF-F24E-B3CF-0873141AD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430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6096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i="1" dirty="0"/>
              <a:t>Take ownership : it’s a horse, not a donkey</a:t>
            </a:r>
            <a:endParaRPr lang="en-US" sz="2400" dirty="0"/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5F7F9-78CA-564E-A3D3-BC8D13EB5C2D}"/>
              </a:ext>
            </a:extLst>
          </p:cNvPr>
          <p:cNvSpPr txBox="1"/>
          <p:nvPr/>
        </p:nvSpPr>
        <p:spPr>
          <a:xfrm>
            <a:off x="6660983" y="1400276"/>
            <a:ext cx="21927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much maligned horse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EAA1AD-3D91-834B-9392-BC19BA3D8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79426"/>
            <a:ext cx="5578866" cy="341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75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223" cy="5124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8223F7-A00B-464E-8343-91DEC9859DAA}"/>
              </a:ext>
            </a:extLst>
          </p:cNvPr>
          <p:cNvSpPr txBox="1"/>
          <p:nvPr/>
        </p:nvSpPr>
        <p:spPr>
          <a:xfrm>
            <a:off x="304800" y="285750"/>
            <a:ext cx="3694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Mindset of the new CLO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137E4-6C10-B445-9B1B-BE3766CAA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14350"/>
            <a:ext cx="2667000" cy="26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931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6096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i="1" dirty="0"/>
              <a:t>CLO’s Manufacturer’s warranty </a:t>
            </a:r>
            <a:endParaRPr lang="en-US" sz="2400" dirty="0"/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pic>
        <p:nvPicPr>
          <p:cNvPr id="4" name="Picture 3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FFFAA1C0-E41C-E942-B2F9-66244FD2B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13107"/>
            <a:ext cx="7848600" cy="3717286"/>
          </a:xfrm>
          <a:prstGeom prst="rect">
            <a:avLst/>
          </a:prstGeom>
        </p:spPr>
      </p:pic>
      <p:pic>
        <p:nvPicPr>
          <p:cNvPr id="8" name="Picture 7" descr="A wooden chair&#13;&#10;&#13;&#10;Description automatically generated">
            <a:extLst>
              <a:ext uri="{FF2B5EF4-FFF2-40B4-BE49-F238E27FC236}">
                <a16:creationId xmlns:a16="http://schemas.microsoft.com/office/drawing/2014/main" id="{06AD8536-9D65-D046-A866-50D6650DFD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4" b="16395"/>
          <a:stretch/>
        </p:blipFill>
        <p:spPr>
          <a:xfrm>
            <a:off x="3200400" y="1745573"/>
            <a:ext cx="2667000" cy="11231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11354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9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6096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i="1" dirty="0"/>
              <a:t>The “death of the learning curve paradigm”</a:t>
            </a:r>
            <a:endParaRPr lang="en-US" sz="2400" dirty="0"/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875924-7864-974C-9849-654DC6801182}"/>
              </a:ext>
            </a:extLst>
          </p:cNvPr>
          <p:cNvSpPr/>
          <p:nvPr/>
        </p:nvSpPr>
        <p:spPr>
          <a:xfrm>
            <a:off x="493302" y="774148"/>
            <a:ext cx="6638035" cy="41855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8111B3-BDCA-A245-9DBA-C2D202EE95C9}"/>
              </a:ext>
            </a:extLst>
          </p:cNvPr>
          <p:cNvGrpSpPr/>
          <p:nvPr/>
        </p:nvGrpSpPr>
        <p:grpSpPr>
          <a:xfrm>
            <a:off x="679476" y="1730744"/>
            <a:ext cx="3799632" cy="3165324"/>
            <a:chOff x="343940" y="1336318"/>
            <a:chExt cx="3485897" cy="29368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E4E95E-1FC9-3845-8B58-422A97620B99}"/>
                </a:ext>
              </a:extLst>
            </p:cNvPr>
            <p:cNvSpPr/>
            <p:nvPr/>
          </p:nvSpPr>
          <p:spPr>
            <a:xfrm>
              <a:off x="489448" y="2924023"/>
              <a:ext cx="180000" cy="463080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86B737C-272F-2E4D-9038-5007EDA436A6}"/>
                </a:ext>
              </a:extLst>
            </p:cNvPr>
            <p:cNvSpPr/>
            <p:nvPr/>
          </p:nvSpPr>
          <p:spPr>
            <a:xfrm>
              <a:off x="774129" y="2778484"/>
              <a:ext cx="180000" cy="615478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A548ED-18D1-B745-8154-635CFE064174}"/>
                </a:ext>
              </a:extLst>
            </p:cNvPr>
            <p:cNvSpPr/>
            <p:nvPr/>
          </p:nvSpPr>
          <p:spPr>
            <a:xfrm>
              <a:off x="1032351" y="2593251"/>
              <a:ext cx="180000" cy="807570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CD1F08-BEA9-F245-A2AF-8A56CB13F56B}"/>
                </a:ext>
              </a:extLst>
            </p:cNvPr>
            <p:cNvSpPr/>
            <p:nvPr/>
          </p:nvSpPr>
          <p:spPr>
            <a:xfrm>
              <a:off x="1356717" y="2275711"/>
              <a:ext cx="180000" cy="1118741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C3DB58-2A06-F642-990A-951A58C41959}"/>
                </a:ext>
              </a:extLst>
            </p:cNvPr>
            <p:cNvSpPr/>
            <p:nvPr/>
          </p:nvSpPr>
          <p:spPr>
            <a:xfrm>
              <a:off x="1733994" y="2050786"/>
              <a:ext cx="180000" cy="1337299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0BD191-CC4C-0347-A566-35C4A9819FF5}"/>
                </a:ext>
              </a:extLst>
            </p:cNvPr>
            <p:cNvSpPr/>
            <p:nvPr/>
          </p:nvSpPr>
          <p:spPr>
            <a:xfrm>
              <a:off x="2150955" y="1786168"/>
              <a:ext cx="180000" cy="1608779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9D3E8D-42D3-9349-BF66-5DA83DA2B72A}"/>
                </a:ext>
              </a:extLst>
            </p:cNvPr>
            <p:cNvSpPr/>
            <p:nvPr/>
          </p:nvSpPr>
          <p:spPr>
            <a:xfrm>
              <a:off x="2554702" y="1640629"/>
              <a:ext cx="180000" cy="1761177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7B0F69-D8CE-8141-A508-D478BAD8C874}"/>
                </a:ext>
              </a:extLst>
            </p:cNvPr>
            <p:cNvSpPr/>
            <p:nvPr/>
          </p:nvSpPr>
          <p:spPr>
            <a:xfrm>
              <a:off x="2958437" y="1468629"/>
              <a:ext cx="180000" cy="1926808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666306-05BA-AC4C-A4DD-6AA6BE45158A}"/>
                </a:ext>
              </a:extLst>
            </p:cNvPr>
            <p:cNvSpPr/>
            <p:nvPr/>
          </p:nvSpPr>
          <p:spPr>
            <a:xfrm>
              <a:off x="3362174" y="1336318"/>
              <a:ext cx="196220" cy="2065978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B4B67E-2A2B-6F4B-BBBA-C0371A744230}"/>
                </a:ext>
              </a:extLst>
            </p:cNvPr>
            <p:cNvSpPr txBox="1"/>
            <p:nvPr/>
          </p:nvSpPr>
          <p:spPr>
            <a:xfrm>
              <a:off x="343940" y="3731106"/>
              <a:ext cx="952431" cy="359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tx2"/>
                  </a:solidFill>
                </a:rPr>
                <a:t>C, C++, COBOL, Java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DEC4DC-21B9-9349-B16F-BDC784774BB8}"/>
                </a:ext>
              </a:extLst>
            </p:cNvPr>
            <p:cNvSpPr txBox="1"/>
            <p:nvPr/>
          </p:nvSpPr>
          <p:spPr>
            <a:xfrm>
              <a:off x="1310145" y="3692035"/>
              <a:ext cx="2519692" cy="581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800000"/>
                  </a:solidFill>
                </a:rPr>
                <a:t>Rapid influx of New Technologies - 4 to 40+ tech in last 15 years</a:t>
              </a:r>
            </a:p>
            <a:p>
              <a:r>
                <a:rPr lang="en-US" sz="1200" dirty="0">
                  <a:solidFill>
                    <a:schemeClr val="tx2"/>
                  </a:solidFill>
                </a:rPr>
                <a:t>where Graduates can be deployed </a:t>
              </a:r>
            </a:p>
          </p:txBody>
        </p: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BA0D9C00-7B09-9C4E-93B0-20F2AF29FD0A}"/>
                </a:ext>
              </a:extLst>
            </p:cNvPr>
            <p:cNvCxnSpPr/>
            <p:nvPr/>
          </p:nvCxnSpPr>
          <p:spPr>
            <a:xfrm rot="10800000" flipV="1">
              <a:off x="423310" y="2979994"/>
              <a:ext cx="138125" cy="842877"/>
            </a:xfrm>
            <a:prstGeom prst="bentConnector3">
              <a:avLst>
                <a:gd name="adj1" fmla="val 216848"/>
              </a:avLst>
            </a:prstGeom>
            <a:ln w="3175" cmpd="sng">
              <a:solidFill>
                <a:srgbClr val="141414"/>
              </a:solidFill>
              <a:prstDash val="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7841E6-8184-0140-BCFD-89D795CF51EE}"/>
              </a:ext>
            </a:extLst>
          </p:cNvPr>
          <p:cNvGrpSpPr/>
          <p:nvPr/>
        </p:nvGrpSpPr>
        <p:grpSpPr>
          <a:xfrm>
            <a:off x="-1276167" y="2169233"/>
            <a:ext cx="7665618" cy="2882284"/>
            <a:chOff x="-1276168" y="1910185"/>
            <a:chExt cx="7032668" cy="267420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6C086D-6098-F44B-9921-90AD61E8AB1F}"/>
                </a:ext>
              </a:extLst>
            </p:cNvPr>
            <p:cNvSpPr txBox="1"/>
            <p:nvPr/>
          </p:nvSpPr>
          <p:spPr>
            <a:xfrm>
              <a:off x="4176557" y="2550647"/>
              <a:ext cx="1579943" cy="581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2"/>
                  </a:solidFill>
                </a:rPr>
                <a:t>Customer expects least time spent in Training</a:t>
              </a:r>
            </a:p>
            <a:p>
              <a:r>
                <a:rPr lang="en-US" sz="1200" b="1" dirty="0">
                  <a:solidFill>
                    <a:schemeClr val="tx2"/>
                  </a:solidFill>
                </a:rPr>
                <a:t>8 months to 8 days</a:t>
              </a: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9C5641A5-AD49-DA4B-927C-5C6E7F4E346D}"/>
                </a:ext>
              </a:extLst>
            </p:cNvPr>
            <p:cNvSpPr/>
            <p:nvPr/>
          </p:nvSpPr>
          <p:spPr>
            <a:xfrm rot="17705085">
              <a:off x="378348" y="255669"/>
              <a:ext cx="2674205" cy="5983238"/>
            </a:xfrm>
            <a:prstGeom prst="arc">
              <a:avLst>
                <a:gd name="adj1" fmla="val 17986149"/>
                <a:gd name="adj2" fmla="val 3734381"/>
              </a:avLst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BD6EA8-5787-E041-ADE8-F05AFCD90DC0}"/>
              </a:ext>
            </a:extLst>
          </p:cNvPr>
          <p:cNvGrpSpPr/>
          <p:nvPr/>
        </p:nvGrpSpPr>
        <p:grpSpPr>
          <a:xfrm>
            <a:off x="-2182575" y="626906"/>
            <a:ext cx="9573975" cy="3520855"/>
            <a:chOff x="-2182576" y="347447"/>
            <a:chExt cx="8783453" cy="326667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900E694-F637-E44D-9676-C66D80F1020C}"/>
                </a:ext>
              </a:extLst>
            </p:cNvPr>
            <p:cNvCxnSpPr/>
            <p:nvPr/>
          </p:nvCxnSpPr>
          <p:spPr>
            <a:xfrm flipV="1">
              <a:off x="480516" y="688006"/>
              <a:ext cx="22162" cy="2720373"/>
            </a:xfrm>
            <a:prstGeom prst="straightConnector1">
              <a:avLst/>
            </a:prstGeom>
            <a:ln w="6350" cmpd="sng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A93A538-EBB6-DC4E-8195-1FA62C7F7FC0}"/>
                </a:ext>
              </a:extLst>
            </p:cNvPr>
            <p:cNvCxnSpPr/>
            <p:nvPr/>
          </p:nvCxnSpPr>
          <p:spPr>
            <a:xfrm>
              <a:off x="493216" y="3395679"/>
              <a:ext cx="3556000" cy="12700"/>
            </a:xfrm>
            <a:prstGeom prst="straightConnector1">
              <a:avLst/>
            </a:prstGeom>
            <a:ln w="6350" cmpd="sng">
              <a:solidFill>
                <a:srgbClr val="141414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416C4F-0DB7-054C-BF98-68931CD6EB80}"/>
                </a:ext>
              </a:extLst>
            </p:cNvPr>
            <p:cNvSpPr txBox="1"/>
            <p:nvPr/>
          </p:nvSpPr>
          <p:spPr>
            <a:xfrm>
              <a:off x="3485913" y="3420424"/>
              <a:ext cx="442869" cy="193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tx2"/>
                  </a:solidFill>
                </a:rPr>
                <a:t>2017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2C91FE0-495D-4045-8ED3-782C36073D77}"/>
                </a:ext>
              </a:extLst>
            </p:cNvPr>
            <p:cNvSpPr txBox="1"/>
            <p:nvPr/>
          </p:nvSpPr>
          <p:spPr>
            <a:xfrm>
              <a:off x="357719" y="3414054"/>
              <a:ext cx="442869" cy="193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tx2"/>
                  </a:solidFill>
                </a:rPr>
                <a:t>1995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F7990D9-FDC4-BA4C-B5B4-EAE500019FB1}"/>
                </a:ext>
              </a:extLst>
            </p:cNvPr>
            <p:cNvSpPr txBox="1"/>
            <p:nvPr/>
          </p:nvSpPr>
          <p:spPr>
            <a:xfrm>
              <a:off x="3717685" y="820804"/>
              <a:ext cx="2883192" cy="41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</a:rPr>
                <a:t>Meteoric rise in Project Complexity </a:t>
              </a:r>
            </a:p>
            <a:p>
              <a:r>
                <a:rPr lang="en-US" sz="1200" b="1" dirty="0">
                  <a:solidFill>
                    <a:srgbClr val="002060"/>
                  </a:solidFill>
                </a:rPr>
                <a:t>Y2K to Digital Transformation</a:t>
              </a: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D17AB9EC-FF4D-BD4F-8D06-C9E591126487}"/>
                </a:ext>
              </a:extLst>
            </p:cNvPr>
            <p:cNvSpPr/>
            <p:nvPr/>
          </p:nvSpPr>
          <p:spPr>
            <a:xfrm rot="4238033">
              <a:off x="-528060" y="-1307069"/>
              <a:ext cx="2674205" cy="5983238"/>
            </a:xfrm>
            <a:prstGeom prst="arc">
              <a:avLst>
                <a:gd name="adj1" fmla="val 16601023"/>
                <a:gd name="adj2" fmla="val 1909131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A09A2B5-8E20-D140-8F4E-63423A3056E1}"/>
              </a:ext>
            </a:extLst>
          </p:cNvPr>
          <p:cNvSpPr txBox="1"/>
          <p:nvPr/>
        </p:nvSpPr>
        <p:spPr>
          <a:xfrm>
            <a:off x="7188752" y="1667094"/>
            <a:ext cx="1881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Gamification</a:t>
            </a:r>
          </a:p>
          <a:p>
            <a:r>
              <a:rPr lang="en-US" dirty="0"/>
              <a:t>Simulation</a:t>
            </a:r>
          </a:p>
          <a:p>
            <a:r>
              <a:rPr lang="en-US" dirty="0"/>
              <a:t>Hackathons</a:t>
            </a:r>
          </a:p>
          <a:p>
            <a:r>
              <a:rPr lang="en-US" dirty="0"/>
              <a:t>Continuous -           ….   Assessment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430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60960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3200" i="1" dirty="0"/>
              <a:t>N=1 (Hyper Personalization)</a:t>
            </a:r>
            <a:endParaRPr lang="en-US" sz="3200" dirty="0"/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pic>
        <p:nvPicPr>
          <p:cNvPr id="4" name="Picture 3" descr="A group of people walking down a street&#13;&#10;&#13;&#10;Description automatically generated">
            <a:extLst>
              <a:ext uri="{FF2B5EF4-FFF2-40B4-BE49-F238E27FC236}">
                <a16:creationId xmlns:a16="http://schemas.microsoft.com/office/drawing/2014/main" id="{FAEBBEC2-9022-B941-8B85-92082F849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55626"/>
            <a:ext cx="68326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2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00050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35131" y="118331"/>
            <a:ext cx="663783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i="1" dirty="0"/>
              <a:t>Gen A : 5 generations with one learning imperative</a:t>
            </a:r>
            <a:endParaRPr lang="en-US" sz="2400" dirty="0"/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pic>
        <p:nvPicPr>
          <p:cNvPr id="7" name="Picture 6" descr="A close up of text on a white background&#13;&#10;&#13;&#10;Description automatically generated">
            <a:extLst>
              <a:ext uri="{FF2B5EF4-FFF2-40B4-BE49-F238E27FC236}">
                <a16:creationId xmlns:a16="http://schemas.microsoft.com/office/drawing/2014/main" id="{30E57FF5-360D-BA48-8AC4-9D891011C9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8"/>
          <a:stretch/>
        </p:blipFill>
        <p:spPr>
          <a:xfrm>
            <a:off x="311584" y="929639"/>
            <a:ext cx="5396633" cy="3020131"/>
          </a:xfrm>
          <a:prstGeom prst="rect">
            <a:avLst/>
          </a:prstGeom>
        </p:spPr>
      </p:pic>
      <p:pic>
        <p:nvPicPr>
          <p:cNvPr id="9" name="Picture 8" descr="A group of people in a room&#13;&#10;&#13;&#10;Description automatically generated">
            <a:extLst>
              <a:ext uri="{FF2B5EF4-FFF2-40B4-BE49-F238E27FC236}">
                <a16:creationId xmlns:a16="http://schemas.microsoft.com/office/drawing/2014/main" id="{4296CFEF-B50B-714D-A642-882F23C1B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01" y="1932386"/>
            <a:ext cx="1041648" cy="793637"/>
          </a:xfrm>
          <a:prstGeom prst="rect">
            <a:avLst/>
          </a:prstGeom>
        </p:spPr>
      </p:pic>
      <p:pic>
        <p:nvPicPr>
          <p:cNvPr id="11" name="Picture 10" descr="A group of people sitting at a table&#13;&#10;&#13;&#10;Description automatically generated">
            <a:extLst>
              <a:ext uri="{FF2B5EF4-FFF2-40B4-BE49-F238E27FC236}">
                <a16:creationId xmlns:a16="http://schemas.microsoft.com/office/drawing/2014/main" id="{70C2EEE7-FC16-CD48-98C1-A79F73ADD6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069" y="2743984"/>
            <a:ext cx="1339170" cy="894566"/>
          </a:xfrm>
          <a:prstGeom prst="rect">
            <a:avLst/>
          </a:prstGeom>
        </p:spPr>
      </p:pic>
      <p:pic>
        <p:nvPicPr>
          <p:cNvPr id="13" name="Picture 12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9453DA69-BECB-D647-8945-1F281BEDC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656511"/>
            <a:ext cx="1254553" cy="672375"/>
          </a:xfrm>
          <a:prstGeom prst="rect">
            <a:avLst/>
          </a:prstGeom>
        </p:spPr>
      </p:pic>
      <p:pic>
        <p:nvPicPr>
          <p:cNvPr id="15" name="Picture 14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640AC35D-B020-6A4C-BA8C-6C7890A88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49" y="943087"/>
            <a:ext cx="1242513" cy="9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77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678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6096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i="1" dirty="0"/>
              <a:t>Soft skills are today’s hard skills</a:t>
            </a:r>
            <a:endParaRPr lang="en-US" sz="2400" dirty="0"/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38136-5126-0242-8C4D-649CE5277122}"/>
              </a:ext>
            </a:extLst>
          </p:cNvPr>
          <p:cNvSpPr txBox="1"/>
          <p:nvPr/>
        </p:nvSpPr>
        <p:spPr>
          <a:xfrm>
            <a:off x="7840709" y="4971545"/>
            <a:ext cx="10550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/>
              <a:t>Image courtesy : </a:t>
            </a:r>
            <a:r>
              <a:rPr lang="en-US" sz="500" dirty="0" err="1"/>
              <a:t>edupristine.com</a:t>
            </a:r>
            <a:endParaRPr lang="en-US" sz="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C2F377-8835-1F4E-9F61-3BB2D0B61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19150"/>
            <a:ext cx="6477000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61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350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599" y="209550"/>
            <a:ext cx="678681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i="1" dirty="0"/>
              <a:t>Technology to scale and personalize experience</a:t>
            </a:r>
            <a:endParaRPr lang="en-US" sz="2400" dirty="0"/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pic>
        <p:nvPicPr>
          <p:cNvPr id="4" name="Picture 3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F8F367B0-409C-174A-96E0-3BCCEEB2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24043"/>
            <a:ext cx="7162800" cy="39594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0FAE3C-B982-C848-8276-8C9D1DDDF13A}"/>
              </a:ext>
            </a:extLst>
          </p:cNvPr>
          <p:cNvSpPr txBox="1"/>
          <p:nvPr/>
        </p:nvSpPr>
        <p:spPr>
          <a:xfrm>
            <a:off x="6629400" y="4955545"/>
            <a:ext cx="20970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Infographic Courtesy : josh </a:t>
            </a:r>
            <a:r>
              <a:rPr lang="en-US" sz="1100" dirty="0" err="1"/>
              <a:t>bersin</a:t>
            </a:r>
            <a:endParaRPr lang="en-US" sz="1100" dirty="0"/>
          </a:p>
        </p:txBody>
      </p:sp>
      <p:pic>
        <p:nvPicPr>
          <p:cNvPr id="8" name="Picture 7" descr="A close up of a map&#13;&#10;&#13;&#10;Description automatically generated">
            <a:extLst>
              <a:ext uri="{FF2B5EF4-FFF2-40B4-BE49-F238E27FC236}">
                <a16:creationId xmlns:a16="http://schemas.microsoft.com/office/drawing/2014/main" id="{BB227C29-0CB9-4443-A7F0-7FE9783F1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06950"/>
            <a:ext cx="5186610" cy="38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678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6096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i="1" dirty="0"/>
              <a:t>In Summing up</a:t>
            </a:r>
            <a:endParaRPr lang="en-US" sz="2400" dirty="0"/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05D081-DCC3-C143-A278-EAE759C90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23950"/>
            <a:ext cx="82296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Organizational survival is not assured</a:t>
            </a:r>
          </a:p>
          <a:p>
            <a:r>
              <a:rPr lang="en-US" dirty="0"/>
              <a:t>Dual strategy of reimagining the corporation and rethinking learning</a:t>
            </a:r>
          </a:p>
          <a:p>
            <a:r>
              <a:rPr lang="en-US" dirty="0"/>
              <a:t>Corporate learning old ways have been the dampener</a:t>
            </a:r>
          </a:p>
          <a:p>
            <a:r>
              <a:rPr lang="en-US" dirty="0"/>
              <a:t>Exponential transformation visible in the CLO world is the hope</a:t>
            </a:r>
          </a:p>
          <a:p>
            <a:r>
              <a:rPr lang="en-US" dirty="0"/>
              <a:t>We are the fuel, not the ballast</a:t>
            </a:r>
          </a:p>
        </p:txBody>
      </p:sp>
    </p:spTree>
    <p:extLst>
      <p:ext uri="{BB962C8B-B14F-4D97-AF65-F5344CB8AC3E}">
        <p14:creationId xmlns:p14="http://schemas.microsoft.com/office/powerpoint/2010/main" val="172841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87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D85703-EA55-C740-9CB3-6C1107E4C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61950"/>
            <a:ext cx="4354286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9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B357E58-D99A-894A-8FDF-3CFA7CCE0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" y="827098"/>
            <a:ext cx="6686550" cy="17446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E1D5CC-ABED-814D-9301-97C6D3CE1E11}"/>
              </a:ext>
            </a:extLst>
          </p:cNvPr>
          <p:cNvSpPr/>
          <p:nvPr/>
        </p:nvSpPr>
        <p:spPr>
          <a:xfrm>
            <a:off x="1552724" y="2866594"/>
            <a:ext cx="560040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100" dirty="0">
                <a:latin typeface="BentonSans"/>
              </a:rPr>
              <a:t>The 33-year average tenure of companies on the S&amp;P 500 in 1964 narrowed to 24 years by 2016 and is forecast to shrink to just 12 years by 2027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DEAA92-085A-2141-A20A-353E587F68F9}"/>
              </a:ext>
            </a:extLst>
          </p:cNvPr>
          <p:cNvSpPr/>
          <p:nvPr/>
        </p:nvSpPr>
        <p:spPr>
          <a:xfrm>
            <a:off x="6602045" y="4939227"/>
            <a:ext cx="2463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50" dirty="0" err="1">
                <a:latin typeface="BentonSans"/>
              </a:rPr>
              <a:t>Innosight</a:t>
            </a:r>
            <a:r>
              <a:rPr lang="en-IN" sz="450" dirty="0">
                <a:latin typeface="BentonSans"/>
              </a:rPr>
              <a:t> report By Scott D. Anthony, S. Patrick </a:t>
            </a:r>
            <a:r>
              <a:rPr lang="en-IN" sz="450" dirty="0" err="1">
                <a:latin typeface="BentonSans"/>
              </a:rPr>
              <a:t>Viguerie</a:t>
            </a:r>
            <a:r>
              <a:rPr lang="en-IN" sz="450" dirty="0">
                <a:latin typeface="BentonSans"/>
              </a:rPr>
              <a:t>, Evan I. Schwartz, and John Van </a:t>
            </a:r>
            <a:r>
              <a:rPr lang="en-IN" sz="450" dirty="0" err="1">
                <a:latin typeface="BentonSans"/>
              </a:rPr>
              <a:t>Landeghem</a:t>
            </a:r>
            <a:r>
              <a:rPr lang="en-IN" sz="450" dirty="0">
                <a:latin typeface="BentonSans"/>
              </a:rPr>
              <a:t> </a:t>
            </a:r>
            <a:endParaRPr lang="en-IN" sz="450" dirty="0"/>
          </a:p>
        </p:txBody>
      </p:sp>
    </p:spTree>
    <p:extLst>
      <p:ext uri="{BB962C8B-B14F-4D97-AF65-F5344CB8AC3E}">
        <p14:creationId xmlns:p14="http://schemas.microsoft.com/office/powerpoint/2010/main" val="50936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9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6096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dirty="0"/>
              <a:t>Digital for a majority still is …</a:t>
            </a:r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2623B49-8047-AD45-B980-EBEC80B303EE}"/>
              </a:ext>
            </a:extLst>
          </p:cNvPr>
          <p:cNvGrpSpPr/>
          <p:nvPr/>
        </p:nvGrpSpPr>
        <p:grpSpPr>
          <a:xfrm>
            <a:off x="1330079" y="971550"/>
            <a:ext cx="1847161" cy="3460921"/>
            <a:chOff x="1330079" y="971550"/>
            <a:chExt cx="1847161" cy="3460921"/>
          </a:xfrm>
        </p:grpSpPr>
        <p:pic>
          <p:nvPicPr>
            <p:cNvPr id="5" name="Content Placeholder 24">
              <a:extLst>
                <a:ext uri="{FF2B5EF4-FFF2-40B4-BE49-F238E27FC236}">
                  <a16:creationId xmlns:a16="http://schemas.microsoft.com/office/drawing/2014/main" id="{9E6C723B-D450-BC4D-B1E5-2718F9CEF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231" b="9038"/>
            <a:stretch/>
          </p:blipFill>
          <p:spPr>
            <a:xfrm>
              <a:off x="1330079" y="971550"/>
              <a:ext cx="1847161" cy="346092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563A090-055D-094F-AEA8-C7E82BEC32F2}"/>
                </a:ext>
              </a:extLst>
            </p:cNvPr>
            <p:cNvSpPr/>
            <p:nvPr/>
          </p:nvSpPr>
          <p:spPr>
            <a:xfrm>
              <a:off x="1330079" y="1021215"/>
              <a:ext cx="1847161" cy="331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Building Blocks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041EAE-7955-5641-8F43-8637800B46F7}"/>
              </a:ext>
            </a:extLst>
          </p:cNvPr>
          <p:cNvGrpSpPr/>
          <p:nvPr/>
        </p:nvGrpSpPr>
        <p:grpSpPr>
          <a:xfrm>
            <a:off x="3886200" y="1021215"/>
            <a:ext cx="4495800" cy="3460921"/>
            <a:chOff x="3886200" y="1021215"/>
            <a:chExt cx="4495800" cy="34609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D2D9BE3-1DFD-4544-B43C-BC1545E8E8DA}"/>
                </a:ext>
              </a:extLst>
            </p:cNvPr>
            <p:cNvGrpSpPr/>
            <p:nvPr/>
          </p:nvGrpSpPr>
          <p:grpSpPr>
            <a:xfrm>
              <a:off x="3886200" y="1021215"/>
              <a:ext cx="4495800" cy="3460921"/>
              <a:chOff x="5040921" y="1532238"/>
              <a:chExt cx="7030347" cy="5325762"/>
            </a:xfrm>
          </p:grpSpPr>
          <p:pic>
            <p:nvPicPr>
              <p:cNvPr id="8" name="Content Placeholder 24">
                <a:extLst>
                  <a:ext uri="{FF2B5EF4-FFF2-40B4-BE49-F238E27FC236}">
                    <a16:creationId xmlns:a16="http://schemas.microsoft.com/office/drawing/2014/main" id="{B2B91115-B37E-7549-95DC-C285082AD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1319" b="9038"/>
              <a:stretch/>
            </p:blipFill>
            <p:spPr>
              <a:xfrm>
                <a:off x="5040921" y="1532238"/>
                <a:ext cx="7030347" cy="5325762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6C2A77-FD80-D849-B93E-0486DA466F82}"/>
                  </a:ext>
                </a:extLst>
              </p:cNvPr>
              <p:cNvSpPr txBox="1"/>
              <p:nvPr/>
            </p:nvSpPr>
            <p:spPr>
              <a:xfrm>
                <a:off x="5537728" y="3832120"/>
                <a:ext cx="1731281" cy="553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Additive</a:t>
                </a:r>
              </a:p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Manufacturing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8E2624C-4433-2F47-93E7-39EA9CF1F06B}"/>
                  </a:ext>
                </a:extLst>
              </p:cNvPr>
              <p:cNvSpPr txBox="1"/>
              <p:nvPr/>
            </p:nvSpPr>
            <p:spPr>
              <a:xfrm>
                <a:off x="5537726" y="5977444"/>
                <a:ext cx="1731281" cy="553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Platform</a:t>
                </a:r>
              </a:p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Economy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608CDB-9051-3144-AB8E-42E861CB083A}"/>
                  </a:ext>
                </a:extLst>
              </p:cNvPr>
              <p:cNvSpPr txBox="1"/>
              <p:nvPr/>
            </p:nvSpPr>
            <p:spPr>
              <a:xfrm>
                <a:off x="7678614" y="5977444"/>
                <a:ext cx="1664677" cy="553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IoT</a:t>
                </a:r>
              </a:p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Ecosystems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0BE856-9694-624B-899F-8B2FA3E3D01B}"/>
                  </a:ext>
                </a:extLst>
              </p:cNvPr>
              <p:cNvSpPr txBox="1"/>
              <p:nvPr/>
            </p:nvSpPr>
            <p:spPr>
              <a:xfrm>
                <a:off x="9859120" y="5977444"/>
                <a:ext cx="1484701" cy="553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Blockchain</a:t>
                </a:r>
              </a:p>
              <a:p>
                <a:pPr algn="ctr"/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965153-C9B4-174F-90B8-4B2E97E6BDE9}"/>
                  </a:ext>
                </a:extLst>
              </p:cNvPr>
              <p:cNvSpPr txBox="1"/>
              <p:nvPr/>
            </p:nvSpPr>
            <p:spPr>
              <a:xfrm>
                <a:off x="9789120" y="3787606"/>
                <a:ext cx="1589871" cy="553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Automation, AI</a:t>
                </a:r>
              </a:p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Autonomous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6428FB-9AD8-3246-8499-207DF52F8383}"/>
                  </a:ext>
                </a:extLst>
              </p:cNvPr>
              <p:cNvSpPr txBox="1"/>
              <p:nvPr/>
            </p:nvSpPr>
            <p:spPr>
              <a:xfrm>
                <a:off x="7678614" y="3787606"/>
                <a:ext cx="1840523" cy="553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Augmented</a:t>
                </a:r>
              </a:p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Reality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6BB6E9-A8D7-1245-B3F8-22F9238AAAB6}"/>
                </a:ext>
              </a:extLst>
            </p:cNvPr>
            <p:cNvSpPr/>
            <p:nvPr/>
          </p:nvSpPr>
          <p:spPr>
            <a:xfrm>
              <a:off x="4918819" y="1021215"/>
              <a:ext cx="2320181" cy="331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Intermediate Products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09644AC-8F6D-EF42-A672-F628429973F0}"/>
              </a:ext>
            </a:extLst>
          </p:cNvPr>
          <p:cNvSpPr txBox="1"/>
          <p:nvPr/>
        </p:nvSpPr>
        <p:spPr>
          <a:xfrm>
            <a:off x="3293246" y="2382343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97413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4" y="-238426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2400" y="35319"/>
            <a:ext cx="6096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i="1" dirty="0"/>
              <a:t>But life (in the Digital world) moved on</a:t>
            </a:r>
            <a:endParaRPr lang="en-US" sz="2400" dirty="0"/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6FBF71-A094-964B-A6CD-249AF00CF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195" y="841646"/>
            <a:ext cx="5434805" cy="3666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9EB81C-AC33-164B-9EA4-DD4CE3D505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18" t="19368" r="14470" b="7227"/>
          <a:stretch/>
        </p:blipFill>
        <p:spPr>
          <a:xfrm>
            <a:off x="2438400" y="841646"/>
            <a:ext cx="6014031" cy="4056802"/>
          </a:xfrm>
          <a:prstGeom prst="rect">
            <a:avLst/>
          </a:prstGeom>
        </p:spPr>
      </p:pic>
      <p:pic>
        <p:nvPicPr>
          <p:cNvPr id="4" name="Picture 3" descr="A picture containing indoor, computer, table&#13;&#10;&#13;&#10;Description automatically generated">
            <a:extLst>
              <a:ext uri="{FF2B5EF4-FFF2-40B4-BE49-F238E27FC236}">
                <a16:creationId xmlns:a16="http://schemas.microsoft.com/office/drawing/2014/main" id="{8FCC99D4-1FB4-FB4C-9D28-5A14F195E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79" y="635772"/>
            <a:ext cx="5921021" cy="3986174"/>
          </a:xfrm>
          <a:prstGeom prst="rect">
            <a:avLst/>
          </a:prstGeom>
        </p:spPr>
      </p:pic>
      <p:pic>
        <p:nvPicPr>
          <p:cNvPr id="9" name="Picture 8" descr="A close up of a map&#13;&#10;&#13;&#10;Description automatically generated">
            <a:extLst>
              <a:ext uri="{FF2B5EF4-FFF2-40B4-BE49-F238E27FC236}">
                <a16:creationId xmlns:a16="http://schemas.microsoft.com/office/drawing/2014/main" id="{1530B7B8-26EE-454E-B151-80C78136C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50007"/>
            <a:ext cx="7257454" cy="288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0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9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6096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dirty="0"/>
              <a:t>There are the Digital Disruptors</a:t>
            </a:r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D6527D-E3E2-284A-B645-060559F0F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712415"/>
            <a:ext cx="6060693" cy="37186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821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8323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6096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dirty="0"/>
              <a:t>And There are others  …. Who made the move and changed rapidly</a:t>
            </a:r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33D9B-2270-D34F-B056-544043D81D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59"/>
          <a:stretch/>
        </p:blipFill>
        <p:spPr>
          <a:xfrm>
            <a:off x="1066800" y="1339483"/>
            <a:ext cx="7191375" cy="32136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BB2724-8642-2B43-B965-C14339D0DF28}"/>
              </a:ext>
            </a:extLst>
          </p:cNvPr>
          <p:cNvSpPr/>
          <p:nvPr/>
        </p:nvSpPr>
        <p:spPr>
          <a:xfrm>
            <a:off x="914400" y="1718427"/>
            <a:ext cx="2362200" cy="398230"/>
          </a:xfrm>
          <a:prstGeom prst="rect">
            <a:avLst/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4BB715-56C5-184E-B4AF-F018CA5CC8BF}"/>
              </a:ext>
            </a:extLst>
          </p:cNvPr>
          <p:cNvSpPr/>
          <p:nvPr/>
        </p:nvSpPr>
        <p:spPr>
          <a:xfrm>
            <a:off x="914400" y="2343150"/>
            <a:ext cx="2362200" cy="1828801"/>
          </a:xfrm>
          <a:prstGeom prst="rect">
            <a:avLst/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4F19AF-555A-EC40-A2BA-C4A778BD058A}"/>
              </a:ext>
            </a:extLst>
          </p:cNvPr>
          <p:cNvSpPr/>
          <p:nvPr/>
        </p:nvSpPr>
        <p:spPr>
          <a:xfrm>
            <a:off x="6096000" y="1718427"/>
            <a:ext cx="2362202" cy="1234323"/>
          </a:xfrm>
          <a:prstGeom prst="rect">
            <a:avLst/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B0CC15-F419-0F42-B590-918E0F45DA14}"/>
              </a:ext>
            </a:extLst>
          </p:cNvPr>
          <p:cNvSpPr/>
          <p:nvPr/>
        </p:nvSpPr>
        <p:spPr>
          <a:xfrm>
            <a:off x="6096000" y="3083750"/>
            <a:ext cx="2362202" cy="1083624"/>
          </a:xfrm>
          <a:prstGeom prst="rect">
            <a:avLst/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1A25D3-8195-7C47-8486-4338E5D6602C}"/>
              </a:ext>
            </a:extLst>
          </p:cNvPr>
          <p:cNvSpPr/>
          <p:nvPr/>
        </p:nvSpPr>
        <p:spPr>
          <a:xfrm>
            <a:off x="3657600" y="1684426"/>
            <a:ext cx="2209802" cy="2487526"/>
          </a:xfrm>
          <a:prstGeom prst="rect">
            <a:avLst/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4B222985-BF6C-3A4C-9BCE-B156521C6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067" y="1218945"/>
            <a:ext cx="4277268" cy="35181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386982-6CA9-EF45-8000-C2BC0C562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5520" y="4027785"/>
            <a:ext cx="784485" cy="11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8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E8DB5-23A0-8B41-9794-C205C894D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09" y="725563"/>
            <a:ext cx="2834153" cy="2957438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000" dirty="0">
                <a:solidFill>
                  <a:srgbClr val="FEFFFF"/>
                </a:solidFill>
              </a:rPr>
              <a:t>The others get it but don’t yet  get it fully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0F916E8-F6D2-B743-82FB-CC7F2AC83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203"/>
          <a:stretch/>
        </p:blipFill>
        <p:spPr>
          <a:xfrm>
            <a:off x="3530230" y="299668"/>
            <a:ext cx="5563340" cy="4442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52134C-F272-E145-B916-C7E20BD4C76B}"/>
              </a:ext>
            </a:extLst>
          </p:cNvPr>
          <p:cNvSpPr txBox="1"/>
          <p:nvPr/>
        </p:nvSpPr>
        <p:spPr>
          <a:xfrm>
            <a:off x="3833447" y="395653"/>
            <a:ext cx="4712677" cy="30008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Most executives say they know they need to transform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E3CB63-B4CA-604C-8C45-3AC9E5C6F261}"/>
              </a:ext>
            </a:extLst>
          </p:cNvPr>
          <p:cNvSpPr txBox="1"/>
          <p:nvPr/>
        </p:nvSpPr>
        <p:spPr>
          <a:xfrm>
            <a:off x="3833448" y="2866288"/>
            <a:ext cx="4712677" cy="30008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But most expect the competitors to remain the same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E6C5A4-E4AB-F74D-8DD4-B8AF49F0EDA6}"/>
              </a:ext>
            </a:extLst>
          </p:cNvPr>
          <p:cNvSpPr txBox="1"/>
          <p:nvPr/>
        </p:nvSpPr>
        <p:spPr>
          <a:xfrm>
            <a:off x="685801" y="819150"/>
            <a:ext cx="2057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And there are those </a:t>
            </a:r>
          </a:p>
          <a:p>
            <a:pPr algn="ctr"/>
            <a:r>
              <a:rPr lang="en-US" sz="2400" dirty="0"/>
              <a:t>Who still don’t get it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Stuck in a “Confidence Bubble”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62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9"/>
            <a:ext cx="9144000" cy="51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78CC9862-CE07-0949-8D37-D7EA2289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05" y="285750"/>
            <a:ext cx="1632201" cy="3411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DEAA92-085A-2141-A20A-353E587F68F9}"/>
              </a:ext>
            </a:extLst>
          </p:cNvPr>
          <p:cNvSpPr/>
          <p:nvPr/>
        </p:nvSpPr>
        <p:spPr>
          <a:xfrm>
            <a:off x="6602045" y="4939227"/>
            <a:ext cx="2463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50" dirty="0" err="1">
                <a:latin typeface="BentonSans"/>
              </a:rPr>
              <a:t>Innosight</a:t>
            </a:r>
            <a:r>
              <a:rPr lang="en-IN" sz="450" dirty="0">
                <a:latin typeface="BentonSans"/>
              </a:rPr>
              <a:t> report By Scott D. Anthony, S. Patrick </a:t>
            </a:r>
            <a:r>
              <a:rPr lang="en-IN" sz="450" dirty="0" err="1">
                <a:latin typeface="BentonSans"/>
              </a:rPr>
              <a:t>Viguerie</a:t>
            </a:r>
            <a:r>
              <a:rPr lang="en-IN" sz="450" dirty="0">
                <a:latin typeface="BentonSans"/>
              </a:rPr>
              <a:t>, Evan I. Schwartz, and John Van </a:t>
            </a:r>
            <a:r>
              <a:rPr lang="en-IN" sz="450" dirty="0" err="1">
                <a:latin typeface="BentonSans"/>
              </a:rPr>
              <a:t>Landeghem</a:t>
            </a:r>
            <a:r>
              <a:rPr lang="en-IN" sz="450" dirty="0">
                <a:latin typeface="BentonSans"/>
              </a:rPr>
              <a:t> </a:t>
            </a:r>
            <a:endParaRPr lang="en-IN" sz="4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D5DE85-E1E5-9C47-8B4B-DAF8D4809529}"/>
              </a:ext>
            </a:extLst>
          </p:cNvPr>
          <p:cNvSpPr txBox="1"/>
          <p:nvPr/>
        </p:nvSpPr>
        <p:spPr>
          <a:xfrm>
            <a:off x="1295400" y="1504950"/>
            <a:ext cx="662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If the writing on the wall is so clear, and the reward is survival, why is it being so hard to change? </a:t>
            </a:r>
          </a:p>
        </p:txBody>
      </p:sp>
    </p:spTree>
    <p:extLst>
      <p:ext uri="{BB962C8B-B14F-4D97-AF65-F5344CB8AC3E}">
        <p14:creationId xmlns:p14="http://schemas.microsoft.com/office/powerpoint/2010/main" val="2096835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708</Words>
  <Application>Microsoft Macintosh PowerPoint</Application>
  <PresentationFormat>On-screen Show (16:9)</PresentationFormat>
  <Paragraphs>98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BentonSans</vt:lpstr>
      <vt:lpstr>Bradley Hand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others get it but don’t yet  get it fully</vt:lpstr>
      <vt:lpstr>PowerPoint Presentation</vt:lpstr>
      <vt:lpstr>The reality of the multi-lane movement they miss…</vt:lpstr>
      <vt:lpstr>PowerPoint Presentation</vt:lpstr>
      <vt:lpstr>PowerPoint Presentation</vt:lpstr>
      <vt:lpstr>PowerPoint Presentation</vt:lpstr>
      <vt:lpstr>Worker has changed ....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Suggested guidelines while making your presentation at Confluence</dc:title>
  <dc:creator>an rao</dc:creator>
  <cp:lastModifiedBy>an rao</cp:lastModifiedBy>
  <cp:revision>53</cp:revision>
  <dcterms:created xsi:type="dcterms:W3CDTF">2018-12-05T06:24:59Z</dcterms:created>
  <dcterms:modified xsi:type="dcterms:W3CDTF">2018-12-05T15:42:28Z</dcterms:modified>
</cp:coreProperties>
</file>