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70" r:id="rId2"/>
  </p:sldMasterIdLst>
  <p:notesMasterIdLst>
    <p:notesMasterId r:id="rId10"/>
  </p:notesMasterIdLst>
  <p:handoutMasterIdLst>
    <p:handoutMasterId r:id="rId11"/>
  </p:handoutMasterIdLst>
  <p:sldIdLst>
    <p:sldId id="332" r:id="rId3"/>
    <p:sldId id="627" r:id="rId4"/>
    <p:sldId id="625" r:id="rId5"/>
    <p:sldId id="626" r:id="rId6"/>
    <p:sldId id="397" r:id="rId7"/>
    <p:sldId id="623" r:id="rId8"/>
    <p:sldId id="62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11" d="100"/>
          <a:sy n="111" d="100"/>
        </p:scale>
        <p:origin x="5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40B3A-E2CD-4320-BDB5-419A1E38DD4A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690C0E-020A-4B6C-80D0-64CC5A77736E}">
      <dgm:prSet/>
      <dgm:spPr/>
      <dgm:t>
        <a:bodyPr/>
        <a:lstStyle/>
        <a:p>
          <a:pPr rtl="0"/>
          <a:r>
            <a:rPr lang="en-US" dirty="0"/>
            <a:t> Blended Learning </a:t>
          </a:r>
        </a:p>
        <a:p>
          <a:pPr rtl="0"/>
          <a:r>
            <a:rPr lang="en-US" dirty="0"/>
            <a:t>- </a:t>
          </a:r>
          <a:r>
            <a:rPr lang="en-US" dirty="0" err="1"/>
            <a:t>Synchronus</a:t>
          </a:r>
          <a:r>
            <a:rPr lang="en-US" dirty="0"/>
            <a:t> (F2F, Virtual classroom)</a:t>
          </a:r>
        </a:p>
        <a:p>
          <a:pPr rtl="0"/>
          <a:r>
            <a:rPr lang="en-US" dirty="0"/>
            <a:t>- Self Learning</a:t>
          </a:r>
        </a:p>
      </dgm:t>
    </dgm:pt>
    <dgm:pt modelId="{4CB76DC6-5B74-4720-BD8F-81F385ED204A}" type="parTrans" cxnId="{551B8C16-D103-48AF-82E1-00E5EC7BC41F}">
      <dgm:prSet/>
      <dgm:spPr/>
      <dgm:t>
        <a:bodyPr/>
        <a:lstStyle/>
        <a:p>
          <a:endParaRPr lang="en-US"/>
        </a:p>
      </dgm:t>
    </dgm:pt>
    <dgm:pt modelId="{F6E7B550-DDB3-4B31-9246-9615A29AEAD6}" type="sibTrans" cxnId="{551B8C16-D103-48AF-82E1-00E5EC7BC41F}">
      <dgm:prSet/>
      <dgm:spPr/>
      <dgm:t>
        <a:bodyPr/>
        <a:lstStyle/>
        <a:p>
          <a:endParaRPr lang="en-US"/>
        </a:p>
      </dgm:t>
    </dgm:pt>
    <dgm:pt modelId="{FE88CC37-7BDB-4915-BCE2-4B9887637EAD}">
      <dgm:prSet/>
      <dgm:spPr/>
      <dgm:t>
        <a:bodyPr/>
        <a:lstStyle/>
        <a:p>
          <a:pPr rtl="0"/>
          <a:r>
            <a:rPr lang="en-US" b="0" dirty="0"/>
            <a:t>New Generation Media labs – Digital Studios</a:t>
          </a:r>
        </a:p>
      </dgm:t>
    </dgm:pt>
    <dgm:pt modelId="{87F51472-E2CC-44BB-B694-D83D39B6B5E3}" type="parTrans" cxnId="{3D7FCDE9-4235-4D1D-9251-44BCDBFFEA84}">
      <dgm:prSet/>
      <dgm:spPr/>
      <dgm:t>
        <a:bodyPr/>
        <a:lstStyle/>
        <a:p>
          <a:endParaRPr lang="en-US"/>
        </a:p>
      </dgm:t>
    </dgm:pt>
    <dgm:pt modelId="{3CC71201-B90A-4167-B890-8E52DDC7FAD9}" type="sibTrans" cxnId="{3D7FCDE9-4235-4D1D-9251-44BCDBFFEA84}">
      <dgm:prSet/>
      <dgm:spPr/>
      <dgm:t>
        <a:bodyPr/>
        <a:lstStyle/>
        <a:p>
          <a:endParaRPr lang="en-US"/>
        </a:p>
      </dgm:t>
    </dgm:pt>
    <dgm:pt modelId="{0A2FBD5D-2FAE-4CEC-B250-B064CA271A55}">
      <dgm:prSet/>
      <dgm:spPr/>
      <dgm:t>
        <a:bodyPr/>
        <a:lstStyle/>
        <a:p>
          <a:pPr rtl="0"/>
          <a:r>
            <a:rPr lang="en-US" dirty="0"/>
            <a:t>Digital Content Store – linking all content repositories</a:t>
          </a:r>
        </a:p>
      </dgm:t>
    </dgm:pt>
    <dgm:pt modelId="{06D9C2D7-B1C4-4989-AD8E-2078EE957EE7}" type="parTrans" cxnId="{9AEC8A2C-2545-4127-BB91-1D5815F65EA6}">
      <dgm:prSet/>
      <dgm:spPr/>
      <dgm:t>
        <a:bodyPr/>
        <a:lstStyle/>
        <a:p>
          <a:endParaRPr lang="en-US"/>
        </a:p>
      </dgm:t>
    </dgm:pt>
    <dgm:pt modelId="{073C91DA-9C2C-428A-9F1C-0FADFC7391CF}" type="sibTrans" cxnId="{9AEC8A2C-2545-4127-BB91-1D5815F65EA6}">
      <dgm:prSet/>
      <dgm:spPr/>
      <dgm:t>
        <a:bodyPr/>
        <a:lstStyle/>
        <a:p>
          <a:endParaRPr lang="en-US"/>
        </a:p>
      </dgm:t>
    </dgm:pt>
    <dgm:pt modelId="{40A0C302-1C6D-46B7-BA51-F5686C7C95F6}">
      <dgm:prSet/>
      <dgm:spPr/>
      <dgm:t>
        <a:bodyPr/>
        <a:lstStyle/>
        <a:p>
          <a:endParaRPr lang="en-GB"/>
        </a:p>
      </dgm:t>
    </dgm:pt>
    <dgm:pt modelId="{B6CFB455-CB58-4983-A466-7C36387F43DB}" type="parTrans" cxnId="{0A4FE2FA-401F-403A-B4AF-2F6042A8A5CC}">
      <dgm:prSet/>
      <dgm:spPr/>
      <dgm:t>
        <a:bodyPr/>
        <a:lstStyle/>
        <a:p>
          <a:endParaRPr lang="en-US"/>
        </a:p>
      </dgm:t>
    </dgm:pt>
    <dgm:pt modelId="{05D138DB-8618-473A-8F21-89B6B740637D}" type="sibTrans" cxnId="{0A4FE2FA-401F-403A-B4AF-2F6042A8A5CC}">
      <dgm:prSet/>
      <dgm:spPr/>
      <dgm:t>
        <a:bodyPr/>
        <a:lstStyle/>
        <a:p>
          <a:endParaRPr lang="en-US"/>
        </a:p>
      </dgm:t>
    </dgm:pt>
    <dgm:pt modelId="{551D1A56-E091-4091-A71D-5A6386D7155F}">
      <dgm:prSet/>
      <dgm:spPr/>
      <dgm:t>
        <a:bodyPr/>
        <a:lstStyle/>
        <a:p>
          <a:pPr rtl="0"/>
          <a:r>
            <a:rPr lang="en-US" b="0" dirty="0"/>
            <a:t>Unified Core platform (Digital Campus)</a:t>
          </a:r>
        </a:p>
      </dgm:t>
    </dgm:pt>
    <dgm:pt modelId="{4AC30419-63A7-402B-AF02-159DCC1A1D96}" type="parTrans" cxnId="{192C9307-B231-44BB-A139-B464D328DA3D}">
      <dgm:prSet/>
      <dgm:spPr/>
      <dgm:t>
        <a:bodyPr/>
        <a:lstStyle/>
        <a:p>
          <a:endParaRPr lang="en-GB"/>
        </a:p>
      </dgm:t>
    </dgm:pt>
    <dgm:pt modelId="{FC157BB3-AB84-40E9-A245-E1A199399E91}" type="sibTrans" cxnId="{192C9307-B231-44BB-A139-B464D328DA3D}">
      <dgm:prSet/>
      <dgm:spPr/>
      <dgm:t>
        <a:bodyPr/>
        <a:lstStyle/>
        <a:p>
          <a:endParaRPr lang="en-GB"/>
        </a:p>
      </dgm:t>
    </dgm:pt>
    <dgm:pt modelId="{794942F4-BB48-4F23-912B-7AE049B168A4}" type="pres">
      <dgm:prSet presAssocID="{32940B3A-E2CD-4320-BDB5-419A1E38DD4A}" presName="matrix" presStyleCnt="0">
        <dgm:presLayoutVars>
          <dgm:chMax val="1"/>
          <dgm:dir/>
          <dgm:resizeHandles val="exact"/>
        </dgm:presLayoutVars>
      </dgm:prSet>
      <dgm:spPr/>
    </dgm:pt>
    <dgm:pt modelId="{E389CC6A-9DE6-4C22-BEED-C7FD0EB0D4EA}" type="pres">
      <dgm:prSet presAssocID="{32940B3A-E2CD-4320-BDB5-419A1E38DD4A}" presName="diamond" presStyleLbl="bgShp" presStyleIdx="0" presStyleCnt="1" custScaleX="117838" custLinFactNeighborX="11081"/>
      <dgm:spPr/>
    </dgm:pt>
    <dgm:pt modelId="{C5B43B20-6633-402D-A395-ECE0000E1F26}" type="pres">
      <dgm:prSet presAssocID="{32940B3A-E2CD-4320-BDB5-419A1E38DD4A}" presName="quad1" presStyleLbl="node1" presStyleIdx="0" presStyleCnt="4" custScaleX="114408" custLinFactNeighborX="19078" custLinFactNeighborY="365">
        <dgm:presLayoutVars>
          <dgm:chMax val="0"/>
          <dgm:chPref val="0"/>
          <dgm:bulletEnabled val="1"/>
        </dgm:presLayoutVars>
      </dgm:prSet>
      <dgm:spPr/>
    </dgm:pt>
    <dgm:pt modelId="{F2D0E787-6805-4A42-9CE2-C56777A7ACBD}" type="pres">
      <dgm:prSet presAssocID="{32940B3A-E2CD-4320-BDB5-419A1E38DD4A}" presName="quad2" presStyleLbl="node1" presStyleIdx="1" presStyleCnt="4" custScaleX="116668" custLinFactNeighborX="26924">
        <dgm:presLayoutVars>
          <dgm:chMax val="0"/>
          <dgm:chPref val="0"/>
          <dgm:bulletEnabled val="1"/>
        </dgm:presLayoutVars>
      </dgm:prSet>
      <dgm:spPr/>
    </dgm:pt>
    <dgm:pt modelId="{6E74A404-1AFF-42C1-BC94-8B446A59B0B3}" type="pres">
      <dgm:prSet presAssocID="{32940B3A-E2CD-4320-BDB5-419A1E38DD4A}" presName="quad3" presStyleLbl="node1" presStyleIdx="2" presStyleCnt="4" custScaleX="128737" custLinFactNeighborX="18856">
        <dgm:presLayoutVars>
          <dgm:chMax val="0"/>
          <dgm:chPref val="0"/>
          <dgm:bulletEnabled val="1"/>
        </dgm:presLayoutVars>
      </dgm:prSet>
      <dgm:spPr/>
    </dgm:pt>
    <dgm:pt modelId="{81DE48E4-6792-4DE2-9A8E-E89840DF80C6}" type="pres">
      <dgm:prSet presAssocID="{32940B3A-E2CD-4320-BDB5-419A1E38DD4A}" presName="quad4" presStyleLbl="node1" presStyleIdx="3" presStyleCnt="4" custScaleX="112822" custLinFactNeighborX="31411">
        <dgm:presLayoutVars>
          <dgm:chMax val="0"/>
          <dgm:chPref val="0"/>
          <dgm:bulletEnabled val="1"/>
        </dgm:presLayoutVars>
      </dgm:prSet>
      <dgm:spPr/>
    </dgm:pt>
  </dgm:ptLst>
  <dgm:cxnLst>
    <dgm:cxn modelId="{192C9307-B231-44BB-A139-B464D328DA3D}" srcId="{32940B3A-E2CD-4320-BDB5-419A1E38DD4A}" destId="{551D1A56-E091-4091-A71D-5A6386D7155F}" srcOrd="1" destOrd="0" parTransId="{4AC30419-63A7-402B-AF02-159DCC1A1D96}" sibTransId="{FC157BB3-AB84-40E9-A245-E1A199399E91}"/>
    <dgm:cxn modelId="{F4810B08-C0EC-4727-9CD0-A7DC6E6D876A}" type="presOf" srcId="{BC690C0E-020A-4B6C-80D0-64CC5A77736E}" destId="{C5B43B20-6633-402D-A395-ECE0000E1F26}" srcOrd="0" destOrd="0" presId="urn:microsoft.com/office/officeart/2005/8/layout/matrix3"/>
    <dgm:cxn modelId="{551B8C16-D103-48AF-82E1-00E5EC7BC41F}" srcId="{32940B3A-E2CD-4320-BDB5-419A1E38DD4A}" destId="{BC690C0E-020A-4B6C-80D0-64CC5A77736E}" srcOrd="0" destOrd="0" parTransId="{4CB76DC6-5B74-4720-BD8F-81F385ED204A}" sibTransId="{F6E7B550-DDB3-4B31-9246-9615A29AEAD6}"/>
    <dgm:cxn modelId="{9AEC8A2C-2545-4127-BB91-1D5815F65EA6}" srcId="{32940B3A-E2CD-4320-BDB5-419A1E38DD4A}" destId="{0A2FBD5D-2FAE-4CEC-B250-B064CA271A55}" srcOrd="3" destOrd="0" parTransId="{06D9C2D7-B1C4-4989-AD8E-2078EE957EE7}" sibTransId="{073C91DA-9C2C-428A-9F1C-0FADFC7391CF}"/>
    <dgm:cxn modelId="{72A4FC34-76BD-4620-A6AB-114B16933028}" type="presOf" srcId="{FE88CC37-7BDB-4915-BCE2-4B9887637EAD}" destId="{6E74A404-1AFF-42C1-BC94-8B446A59B0B3}" srcOrd="0" destOrd="0" presId="urn:microsoft.com/office/officeart/2005/8/layout/matrix3"/>
    <dgm:cxn modelId="{263B843B-343C-4554-9D25-52A0FEFD3823}" type="presOf" srcId="{551D1A56-E091-4091-A71D-5A6386D7155F}" destId="{F2D0E787-6805-4A42-9CE2-C56777A7ACBD}" srcOrd="0" destOrd="0" presId="urn:microsoft.com/office/officeart/2005/8/layout/matrix3"/>
    <dgm:cxn modelId="{0FE0E33E-8A9E-4361-90C1-D47542A6FB1A}" type="presOf" srcId="{0A2FBD5D-2FAE-4CEC-B250-B064CA271A55}" destId="{81DE48E4-6792-4DE2-9A8E-E89840DF80C6}" srcOrd="0" destOrd="0" presId="urn:microsoft.com/office/officeart/2005/8/layout/matrix3"/>
    <dgm:cxn modelId="{17CE15BD-C32E-4775-A610-2112BAD0ABE7}" type="presOf" srcId="{32940B3A-E2CD-4320-BDB5-419A1E38DD4A}" destId="{794942F4-BB48-4F23-912B-7AE049B168A4}" srcOrd="0" destOrd="0" presId="urn:microsoft.com/office/officeart/2005/8/layout/matrix3"/>
    <dgm:cxn modelId="{3D7FCDE9-4235-4D1D-9251-44BCDBFFEA84}" srcId="{32940B3A-E2CD-4320-BDB5-419A1E38DD4A}" destId="{FE88CC37-7BDB-4915-BCE2-4B9887637EAD}" srcOrd="2" destOrd="0" parTransId="{87F51472-E2CC-44BB-B694-D83D39B6B5E3}" sibTransId="{3CC71201-B90A-4167-B890-8E52DDC7FAD9}"/>
    <dgm:cxn modelId="{0A4FE2FA-401F-403A-B4AF-2F6042A8A5CC}" srcId="{32940B3A-E2CD-4320-BDB5-419A1E38DD4A}" destId="{40A0C302-1C6D-46B7-BA51-F5686C7C95F6}" srcOrd="4" destOrd="0" parTransId="{B6CFB455-CB58-4983-A466-7C36387F43DB}" sibTransId="{05D138DB-8618-473A-8F21-89B6B740637D}"/>
    <dgm:cxn modelId="{377D75B6-3933-49B9-BD5E-118A27DFC344}" type="presParOf" srcId="{794942F4-BB48-4F23-912B-7AE049B168A4}" destId="{E389CC6A-9DE6-4C22-BEED-C7FD0EB0D4EA}" srcOrd="0" destOrd="0" presId="urn:microsoft.com/office/officeart/2005/8/layout/matrix3"/>
    <dgm:cxn modelId="{4BD6D5BD-2A1B-4C5E-B43F-2482681FD738}" type="presParOf" srcId="{794942F4-BB48-4F23-912B-7AE049B168A4}" destId="{C5B43B20-6633-402D-A395-ECE0000E1F26}" srcOrd="1" destOrd="0" presId="urn:microsoft.com/office/officeart/2005/8/layout/matrix3"/>
    <dgm:cxn modelId="{93C21456-31A4-41B4-A0DD-2F7AC8D2C01F}" type="presParOf" srcId="{794942F4-BB48-4F23-912B-7AE049B168A4}" destId="{F2D0E787-6805-4A42-9CE2-C56777A7ACBD}" srcOrd="2" destOrd="0" presId="urn:microsoft.com/office/officeart/2005/8/layout/matrix3"/>
    <dgm:cxn modelId="{E4505D33-286D-4171-8549-C7DCFCBF4219}" type="presParOf" srcId="{794942F4-BB48-4F23-912B-7AE049B168A4}" destId="{6E74A404-1AFF-42C1-BC94-8B446A59B0B3}" srcOrd="3" destOrd="0" presId="urn:microsoft.com/office/officeart/2005/8/layout/matrix3"/>
    <dgm:cxn modelId="{7F3EE61B-9EA8-4758-BC97-C57D412210CA}" type="presParOf" srcId="{794942F4-BB48-4F23-912B-7AE049B168A4}" destId="{81DE48E4-6792-4DE2-9A8E-E89840DF80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9CC6A-9DE6-4C22-BEED-C7FD0EB0D4EA}">
      <dsp:nvSpPr>
        <dsp:cNvPr id="0" name=""/>
        <dsp:cNvSpPr/>
      </dsp:nvSpPr>
      <dsp:spPr>
        <a:xfrm>
          <a:off x="523097" y="0"/>
          <a:ext cx="3591702" cy="30480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43B20-6633-402D-A395-ECE0000E1F26}">
      <dsp:nvSpPr>
        <dsp:cNvPr id="0" name=""/>
        <dsp:cNvSpPr/>
      </dsp:nvSpPr>
      <dsp:spPr>
        <a:xfrm>
          <a:off x="964108" y="293898"/>
          <a:ext cx="1359990" cy="1188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Blended Learning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</a:t>
          </a:r>
          <a:r>
            <a:rPr lang="en-US" sz="1200" kern="1200" dirty="0" err="1"/>
            <a:t>Synchronus</a:t>
          </a:r>
          <a:r>
            <a:rPr lang="en-US" sz="1200" kern="1200" dirty="0"/>
            <a:t> (F2F, Virtual classroom)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Self Learning</a:t>
          </a:r>
        </a:p>
      </dsp:txBody>
      <dsp:txXfrm>
        <a:off x="1022137" y="351927"/>
        <a:ext cx="1243932" cy="1072662"/>
      </dsp:txXfrm>
    </dsp:sp>
    <dsp:sp modelId="{F2D0E787-6805-4A42-9CE2-C56777A7ACBD}">
      <dsp:nvSpPr>
        <dsp:cNvPr id="0" name=""/>
        <dsp:cNvSpPr/>
      </dsp:nvSpPr>
      <dsp:spPr>
        <a:xfrm>
          <a:off x="2324103" y="289560"/>
          <a:ext cx="1386855" cy="1188720"/>
        </a:xfrm>
        <a:prstGeom prst="roundRect">
          <a:avLst/>
        </a:prstGeom>
        <a:solidFill>
          <a:schemeClr val="accent3">
            <a:hueOff val="-1254208"/>
            <a:satOff val="14286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Unified Core platform (Digital Campus)</a:t>
          </a:r>
        </a:p>
      </dsp:txBody>
      <dsp:txXfrm>
        <a:off x="2382132" y="347589"/>
        <a:ext cx="1270797" cy="1072662"/>
      </dsp:txXfrm>
    </dsp:sp>
    <dsp:sp modelId="{6E74A404-1AFF-42C1-BC94-8B446A59B0B3}">
      <dsp:nvSpPr>
        <dsp:cNvPr id="0" name=""/>
        <dsp:cNvSpPr/>
      </dsp:nvSpPr>
      <dsp:spPr>
        <a:xfrm>
          <a:off x="876303" y="1569720"/>
          <a:ext cx="1530322" cy="1188720"/>
        </a:xfrm>
        <a:prstGeom prst="roundRect">
          <a:avLst/>
        </a:prstGeom>
        <a:solidFill>
          <a:schemeClr val="accent3">
            <a:hueOff val="-2508416"/>
            <a:satOff val="28571"/>
            <a:lumOff val="-2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New Generation Media labs – Digital Studios</a:t>
          </a:r>
        </a:p>
      </dsp:txBody>
      <dsp:txXfrm>
        <a:off x="934332" y="1627749"/>
        <a:ext cx="1414264" cy="1072662"/>
      </dsp:txXfrm>
    </dsp:sp>
    <dsp:sp modelId="{81DE48E4-6792-4DE2-9A8E-E89840DF80C6}">
      <dsp:nvSpPr>
        <dsp:cNvPr id="0" name=""/>
        <dsp:cNvSpPr/>
      </dsp:nvSpPr>
      <dsp:spPr>
        <a:xfrm>
          <a:off x="2400300" y="1569720"/>
          <a:ext cx="1341137" cy="1188720"/>
        </a:xfrm>
        <a:prstGeom prst="roundRect">
          <a:avLst/>
        </a:prstGeom>
        <a:solidFill>
          <a:schemeClr val="accent3">
            <a:hueOff val="-3762624"/>
            <a:satOff val="42857"/>
            <a:lumOff val="-3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Digital Content Store – linking all content repositories</a:t>
          </a:r>
        </a:p>
      </dsp:txBody>
      <dsp:txXfrm>
        <a:off x="2458329" y="1627749"/>
        <a:ext cx="1225079" cy="1072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7BC3-1886-4212-B72A-BE9DAC851957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BBD22-EB3C-4760-BAA6-E762D8778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8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8771-F7EB-4078-9D73-86103FE6244F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8B974-7300-4268-A273-C2FED22BE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6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5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5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7644-94CC-4F99-BB85-25C755FA4D2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77" y="4414528"/>
            <a:ext cx="5610248" cy="4182958"/>
          </a:xfrm>
          <a:noFill/>
          <a:ln w="9525"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96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E0C71-0DEB-4662-BB43-2E3C78FC2B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2514600"/>
            <a:ext cx="4114800" cy="76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" y="3276600"/>
            <a:ext cx="3962400" cy="5334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Draft – For Review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152400" y="3810000"/>
            <a:ext cx="3962400" cy="38100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atin typeface="Arial Narrow" pitchFamily="34" charset="0"/>
              </a:defRPr>
            </a:lvl1pPr>
          </a:lstStyle>
          <a:p>
            <a:pPr lvl="0"/>
            <a:r>
              <a:rPr lang="en-US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69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204" y="645651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34892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6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56DC05-5184-42E6-8AF9-237BB64A6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45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10B10-2F7D-4826-8293-B21EAAC20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A848C0-A0EE-407D-B8F0-F2F7C3028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FBA455-D79C-4A26-BB53-2A26BBE15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710055-9291-4B6C-910E-5672739FB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9BF13C-DE4B-4E86-8B2E-F350218F4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00A913-0416-4D91-B418-AC6B14180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F9A294-52B8-4147-9EAB-3D08A0A5C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A78D1F-CC8A-434B-87DF-9A8460F66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95A4-FE07-456D-8AD5-7BB0FE422D1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06B50-A5EF-4F33-B313-A765AEF17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9E5146-41D9-47E4-A92A-434601383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362"/>
            <a:ext cx="6325340" cy="6556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204" y="645651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34892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8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86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40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>
              <a:gd name="adj" fmla="val 5566"/>
            </a:avLst>
          </a:prstGeom>
          <a:gradFill>
            <a:gsLst>
              <a:gs pos="0">
                <a:schemeClr val="accent2"/>
              </a:gs>
              <a:gs pos="77000">
                <a:schemeClr val="accent2">
                  <a:alpha val="59000"/>
                </a:schemeClr>
              </a:gs>
            </a:gsLst>
            <a:lin ang="420000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solidFill>
            <a:schemeClr val="bg1"/>
          </a:solidFill>
          <a:effectLst>
            <a:outerShdw blurRad="63500" dist="38100" dir="18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gradFill>
            <a:gsLst>
              <a:gs pos="0">
                <a:schemeClr val="accent2"/>
              </a:gs>
              <a:gs pos="77000">
                <a:schemeClr val="accent2">
                  <a:alpha val="59000"/>
                </a:schemeClr>
              </a:gs>
            </a:gsLst>
            <a:lin ang="42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solidFill>
            <a:schemeClr val="bg1"/>
          </a:solidFill>
          <a:effectLst>
            <a:outerShdw blurRad="63500" dist="38100" dir="18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48204" y="645651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734892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4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204" y="645651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734892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6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204" y="645651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734892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734892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2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204" y="645651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09330" y="106362"/>
            <a:ext cx="632534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734892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2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06362"/>
            <a:ext cx="632534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204" y="645651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smtClean="0">
                <a:solidFill>
                  <a:schemeClr val="bg1"/>
                </a:solidFill>
                <a:latin typeface="Perpetua" pitchFamily="18" charset="0"/>
                <a:ea typeface="+mn-ea"/>
                <a:cs typeface="Arial" pitchFamily="34" charset="0"/>
              </a:defRPr>
            </a:lvl1pPr>
          </a:lstStyle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734892" y="651251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70000"/>
        <a:buFont typeface="Courier New" pitchFamily="49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E22910-8E25-4EC0-9AAA-54656B362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7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4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4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4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4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4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://www.bing.com/images/search?q=University+of+Pittsburgh+logo&amp;view=detailv2&amp;&amp;id=9BB023386C79FCC7CB3AF25AEB4849CC91170AD7&amp;selectedIndex=1&amp;ccid=mPSyG7Bn&amp;simid=607987690260531115&amp;thid=OIP.M98f4b21bb067ae699486e42b69a23b14H0" TargetMode="External"/><Relationship Id="rId26" Type="http://schemas.openxmlformats.org/officeDocument/2006/relationships/image" Target="../media/image34.png"/><Relationship Id="rId21" Type="http://schemas.openxmlformats.org/officeDocument/2006/relationships/image" Target="../media/image31.jpeg"/><Relationship Id="rId34" Type="http://schemas.openxmlformats.org/officeDocument/2006/relationships/image" Target="../media/image41.png"/><Relationship Id="rId7" Type="http://schemas.openxmlformats.org/officeDocument/2006/relationships/image" Target="../media/image22.jpeg"/><Relationship Id="rId12" Type="http://schemas.openxmlformats.org/officeDocument/2006/relationships/hyperlink" Target="http://www.bing.com/images/search?q=New+York+University+logo&amp;view=detailv2&amp;&amp;id=A9B74BFF90D3CA4BA54F1925D2D37ACC193194AB&amp;selectedIndex=0&amp;ccid=vw7ZD9+m&amp;simid=607997736177173001&amp;thid=OIP.Mbf0ed90fdfa6f76c22e3fe02fc59658co0" TargetMode="External"/><Relationship Id="rId17" Type="http://schemas.openxmlformats.org/officeDocument/2006/relationships/image" Target="../media/image29.jpeg"/><Relationship Id="rId25" Type="http://schemas.openxmlformats.org/officeDocument/2006/relationships/image" Target="../media/image33.jpeg"/><Relationship Id="rId33" Type="http://schemas.openxmlformats.org/officeDocument/2006/relationships/image" Target="../media/image40.jpeg"/><Relationship Id="rId38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bing.com/images/search?q=Temple+University+logo&amp;view=detailv2&amp;&amp;id=3D956223D0978DF692CD17B58D54184CA84CCF15&amp;selectedIndex=17&amp;ccid=sydw9If0&amp;simid=607996817068393782&amp;thid=OIP.Mb32770f487f401f8a50b6266a8af5bf7o0" TargetMode="External"/><Relationship Id="rId20" Type="http://schemas.openxmlformats.org/officeDocument/2006/relationships/hyperlink" Target="http://www.bing.com/images/search?q=National+University+of+Singapore+logo&amp;view=detailv2&amp;&amp;id=C0981D0DA442EFCE162B66090148070E48D84AF7&amp;selectedIndex=1&amp;ccid=8zwpzqQJ&amp;simid=608048330897294438&amp;thid=OIP.Mf33c29cea409e414ab338ba75ee18e48o0" TargetMode="Externa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24" Type="http://schemas.openxmlformats.org/officeDocument/2006/relationships/hyperlink" Target="http://www.bing.com/images/search?q=University+of+California,+Los+Angeles+logo&amp;view=detailv2&amp;&amp;id=C2E8954C5F84C00C1190A2DBE1234C5858F6C07B&amp;selectedIndex=1&amp;ccid=ZPVKHNzz&amp;simid=607991607263823803&amp;thid=OIP.M64f54a1cdcf3c2cf915c7f2c23b25693H0" TargetMode="External"/><Relationship Id="rId32" Type="http://schemas.openxmlformats.org/officeDocument/2006/relationships/image" Target="../media/image39.jpeg"/><Relationship Id="rId37" Type="http://schemas.openxmlformats.org/officeDocument/2006/relationships/image" Target="../media/image43.jpeg"/><Relationship Id="rId5" Type="http://schemas.openxmlformats.org/officeDocument/2006/relationships/image" Target="../media/image20.jpeg"/><Relationship Id="rId15" Type="http://schemas.openxmlformats.org/officeDocument/2006/relationships/image" Target="../media/image28.png"/><Relationship Id="rId23" Type="http://schemas.openxmlformats.org/officeDocument/2006/relationships/image" Target="../media/image32.jpeg"/><Relationship Id="rId28" Type="http://schemas.openxmlformats.org/officeDocument/2006/relationships/image" Target="../media/image36.png"/><Relationship Id="rId36" Type="http://schemas.openxmlformats.org/officeDocument/2006/relationships/hyperlink" Target="http://www.bing.com/images/search?q=University+of+Michigan+logo&amp;view=detailv2&amp;&amp;id=BDD5CE01DFF77803447FA23137B9BA994382C53C&amp;selectedIndex=0&amp;ccid=FhNyIPzM&amp;simid=608021534599217556&amp;thid=OIP.M16137220fccc4ee277b9df6cd5962c9bH0" TargetMode="External"/><Relationship Id="rId10" Type="http://schemas.openxmlformats.org/officeDocument/2006/relationships/hyperlink" Target="http://www.bing.com/images/search?q=Purdue+University++logo&amp;view=detailv2&amp;&amp;id=0EE0B8059387C3EFD8AA632514831D91D10D8CAD&amp;selectedIndex=2&amp;ccid=oybBzFiJ&amp;simid=608003925231930780&amp;thid=OIP.Ma326c1cc588988fd853865a8ed989f68H0" TargetMode="External"/><Relationship Id="rId19" Type="http://schemas.openxmlformats.org/officeDocument/2006/relationships/image" Target="../media/image30.jpeg"/><Relationship Id="rId31" Type="http://schemas.openxmlformats.org/officeDocument/2006/relationships/hyperlink" Target="http://www.bing.com/images/search?q=University+of+Illinois+Urbana-Champaign+logo&amp;view=detailv2&amp;&amp;id=9F5D0EC80B31BB6D09CC0F468F5F6118E324E9C3&amp;selectedIndex=1&amp;ccid=kh1kGXed&amp;simid=608002632446119432&amp;thid=OIP.M921d6419779dbe07945feb669761a292o0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Relationship Id="rId22" Type="http://schemas.openxmlformats.org/officeDocument/2006/relationships/hyperlink" Target="http://www.bing.com/images/search?q=University+of+Texas+at+Austin+logo&amp;view=detailv2&amp;&amp;id=061E9A9FE9C76D9A72F11F6AABBEB80320F7B0C6&amp;selectedIndex=0&amp;ccid=0dK0yCfL&amp;simid=608035248428222982&amp;thid=OIP.Md1d2b4c827cb47658d865370491f412eH0" TargetMode="External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2.png"/><Relationship Id="rId8" Type="http://schemas.openxmlformats.org/officeDocument/2006/relationships/image" Target="../media/image23.gif"/><Relationship Id="rId3" Type="http://schemas.openxmlformats.org/officeDocument/2006/relationships/hyperlink" Target="http://www.gian.iitkgp.ac.in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696200" cy="914400"/>
          </a:xfrm>
        </p:spPr>
        <p:txBody>
          <a:bodyPr>
            <a:noAutofit/>
          </a:bodyPr>
          <a:lstStyle/>
          <a:p>
            <a:r>
              <a:rPr lang="en-IN" sz="3200" dirty="0"/>
              <a:t>ISB – Digital Learning Eco System</a:t>
            </a:r>
            <a:br>
              <a:rPr lang="en-IN" sz="3200" dirty="0"/>
            </a:br>
            <a:r>
              <a:rPr lang="en-IN" sz="1100" dirty="0"/>
              <a:t>Learning @ ISB is a blend of Class room Teaching &amp; new generation Digital Technologies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0" y="3810000"/>
            <a:ext cx="1981200" cy="533400"/>
          </a:xfrm>
        </p:spPr>
        <p:txBody>
          <a:bodyPr>
            <a:normAutofit fontScale="92500" lnSpcReduction="10000"/>
          </a:bodyPr>
          <a:lstStyle/>
          <a:p>
            <a:r>
              <a:rPr lang="en-IN" sz="1000" dirty="0"/>
              <a:t>Antarpreet Singh</a:t>
            </a:r>
          </a:p>
          <a:p>
            <a:r>
              <a:rPr lang="en-IN" sz="1000" dirty="0"/>
              <a:t>Director – Digital Learning</a:t>
            </a:r>
          </a:p>
          <a:p>
            <a:r>
              <a:rPr lang="en-IN" sz="1000" dirty="0"/>
              <a:t>Version 1.2, Dec 06,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106B1-47AD-40A0-BB08-7EB19F76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6" y="2667000"/>
            <a:ext cx="1743074" cy="952468"/>
          </a:xfrm>
          <a:prstGeom prst="rect">
            <a:avLst/>
          </a:prstGeom>
        </p:spPr>
      </p:pic>
      <p:pic>
        <p:nvPicPr>
          <p:cNvPr id="3074" name="Picture 2" descr="Image result for digital learning">
            <a:extLst>
              <a:ext uri="{FF2B5EF4-FFF2-40B4-BE49-F238E27FC236}">
                <a16:creationId xmlns:a16="http://schemas.microsoft.com/office/drawing/2014/main" id="{7E093BBF-55BC-4C34-B235-538168E8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1828800" cy="9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igital learning">
            <a:extLst>
              <a:ext uri="{FF2B5EF4-FFF2-40B4-BE49-F238E27FC236}">
                <a16:creationId xmlns:a16="http://schemas.microsoft.com/office/drawing/2014/main" id="{7840E0EA-0604-42E7-9B11-5B815F04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1752600" cy="9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37D7F-79A9-4722-B10F-B747F2A9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7001"/>
            <a:ext cx="1895474" cy="952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20D93-8059-4C0C-91F9-549FB4010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2667000"/>
            <a:ext cx="1905000" cy="9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EDF1C-162F-48CB-818B-A2517A42C952}"/>
              </a:ext>
            </a:extLst>
          </p:cNvPr>
          <p:cNvSpPr txBox="1"/>
          <p:nvPr/>
        </p:nvSpPr>
        <p:spPr>
          <a:xfrm>
            <a:off x="762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ISB – Disrupting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ExEd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space thru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Digitalisation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C:\Users\10845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A5355B10-C6EA-4DE5-B9BA-609EACFDA4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" y="1151890"/>
            <a:ext cx="6080760" cy="45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01AC8-5475-46BA-8113-5296BE9D163F}"/>
              </a:ext>
            </a:extLst>
          </p:cNvPr>
          <p:cNvSpPr txBox="1"/>
          <p:nvPr/>
        </p:nvSpPr>
        <p:spPr>
          <a:xfrm>
            <a:off x="67818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70%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4A113-E174-4DE0-B932-E3129F98DDD5}"/>
              </a:ext>
            </a:extLst>
          </p:cNvPr>
          <p:cNvSpPr txBox="1"/>
          <p:nvPr/>
        </p:nvSpPr>
        <p:spPr>
          <a:xfrm>
            <a:off x="6858000" y="3593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0DA2B-4985-46D3-AFDA-84BCB3286A6F}"/>
              </a:ext>
            </a:extLst>
          </p:cNvPr>
          <p:cNvSpPr txBox="1"/>
          <p:nvPr/>
        </p:nvSpPr>
        <p:spPr>
          <a:xfrm>
            <a:off x="7010400" y="4507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7404029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0" y="891779"/>
            <a:ext cx="3600450" cy="4798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100" dirty="0"/>
              <a:t>PGP suite + Executive Education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3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9231" t="15109" r="20032" b="12771"/>
          <a:stretch/>
        </p:blipFill>
        <p:spPr bwMode="auto">
          <a:xfrm>
            <a:off x="2190750" y="1524000"/>
            <a:ext cx="3371850" cy="285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0750" y="4597569"/>
            <a:ext cx="33471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itchFamily="34" charset="0"/>
                <a:cs typeface="Arial" pitchFamily="34" charset="0"/>
              </a:rPr>
              <a:t>45,000 Executive Education Participants</a:t>
            </a:r>
          </a:p>
          <a:p>
            <a:r>
              <a:rPr lang="en-US" sz="1350" dirty="0">
                <a:latin typeface="Arial" pitchFamily="34" charset="0"/>
                <a:cs typeface="Arial" pitchFamily="34" charset="0"/>
              </a:rPr>
              <a:t>(Approximately 5,000 per year)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EDF1C-162F-48CB-818B-A2517A42C952}"/>
              </a:ext>
            </a:extLst>
          </p:cNvPr>
          <p:cNvSpPr txBox="1"/>
          <p:nvPr/>
        </p:nvSpPr>
        <p:spPr>
          <a:xfrm>
            <a:off x="762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ISB – Global management education eco system</a:t>
            </a:r>
          </a:p>
        </p:txBody>
      </p:sp>
      <p:pic>
        <p:nvPicPr>
          <p:cNvPr id="10" name="Picture 4" descr="Image result for kellogs business school">
            <a:extLst>
              <a:ext uri="{FF2B5EF4-FFF2-40B4-BE49-F238E27FC236}">
                <a16:creationId xmlns:a16="http://schemas.microsoft.com/office/drawing/2014/main" id="{AF022898-BDF7-40FE-A587-41772C40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47088"/>
            <a:ext cx="1219201" cy="6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wharton">
            <a:extLst>
              <a:ext uri="{FF2B5EF4-FFF2-40B4-BE49-F238E27FC236}">
                <a16:creationId xmlns:a16="http://schemas.microsoft.com/office/drawing/2014/main" id="{3B6EE746-CD86-492A-87D2-5257EB42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47087"/>
            <a:ext cx="1106589" cy="67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london business school logo">
            <a:extLst>
              <a:ext uri="{FF2B5EF4-FFF2-40B4-BE49-F238E27FC236}">
                <a16:creationId xmlns:a16="http://schemas.microsoft.com/office/drawing/2014/main" id="{6DDBBC12-D4CA-49D9-8A1E-58208ACE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47087"/>
            <a:ext cx="1263059" cy="6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it management sloan school">
            <a:extLst>
              <a:ext uri="{FF2B5EF4-FFF2-40B4-BE49-F238E27FC236}">
                <a16:creationId xmlns:a16="http://schemas.microsoft.com/office/drawing/2014/main" id="{1600D6E8-2EE0-4D09-9345-0D8791E9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47087"/>
            <a:ext cx="1371600" cy="6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fletcher school">
            <a:extLst>
              <a:ext uri="{FF2B5EF4-FFF2-40B4-BE49-F238E27FC236}">
                <a16:creationId xmlns:a16="http://schemas.microsoft.com/office/drawing/2014/main" id="{6A3C0AAE-93F3-4CF9-B525-2ABBEF3B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21252"/>
            <a:ext cx="1462088" cy="6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329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256288" y="930583"/>
            <a:ext cx="6457950" cy="86979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350" b="1" dirty="0">
                <a:solidFill>
                  <a:schemeClr val="tx2"/>
                </a:solidFill>
              </a:rPr>
              <a:t>51 Residential Faculty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350" b="1" dirty="0">
                <a:solidFill>
                  <a:schemeClr val="tx2"/>
                </a:solidFill>
              </a:rPr>
              <a:t> &amp; </a:t>
            </a:r>
            <a:r>
              <a:rPr lang="en-GB" sz="135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35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150 Visiting faculty teach at ISB from the best B-Schools in the world</a:t>
            </a:r>
            <a:endParaRPr lang="en-US" sz="135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900" dirty="0"/>
          </a:p>
        </p:txBody>
      </p:sp>
      <p:sp>
        <p:nvSpPr>
          <p:cNvPr id="22" name="Rectangle 21"/>
          <p:cNvSpPr/>
          <p:nvPr/>
        </p:nvSpPr>
        <p:spPr>
          <a:xfrm>
            <a:off x="1837677" y="1985927"/>
            <a:ext cx="1648473" cy="300074"/>
          </a:xfrm>
          <a:prstGeom prst="rect">
            <a:avLst/>
          </a:prstGeom>
        </p:spPr>
        <p:txBody>
          <a:bodyPr wrap="square" lIns="68571" tIns="34286" rIns="68571" bIns="34286">
            <a:spAutoFit/>
          </a:bodyPr>
          <a:lstStyle/>
          <a:p>
            <a:r>
              <a:rPr kumimoji="1" lang="en-US" sz="1500" b="1" dirty="0"/>
              <a:t>Precursor to </a:t>
            </a:r>
            <a:r>
              <a:rPr kumimoji="1" lang="en-US" sz="1500" b="1" dirty="0">
                <a:sym typeface="Wingdings" panose="05000000000000000000" pitchFamily="2" charset="2"/>
              </a:rPr>
              <a:t></a:t>
            </a:r>
            <a:endParaRPr lang="en-US" sz="1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995A4-FE07-456D-8AD5-7BB0FE422D12}" type="slidenum">
              <a:rPr sz="1050">
                <a:solidFill>
                  <a:prstClr val="white"/>
                </a:solidFill>
              </a:rPr>
              <a:pPr/>
              <a:t>4</a:t>
            </a:fld>
            <a:endParaRPr sz="1050" dirty="0">
              <a:solidFill>
                <a:prstClr val="white"/>
              </a:solidFill>
            </a:endParaRPr>
          </a:p>
        </p:txBody>
      </p:sp>
      <p:pic>
        <p:nvPicPr>
          <p:cNvPr id="1026" name="Picture 2" descr="Global Initiative of Academic Networks(GIAN)">
            <a:hlinkClick r:id="rId3" tooltip="Global Initiative of Academic Networks (GIAN)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1943100"/>
            <a:ext cx="3666445" cy="49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7300" y="1917213"/>
            <a:ext cx="6457950" cy="540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1241444" y="2457451"/>
            <a:ext cx="6632369" cy="804788"/>
            <a:chOff x="131259" y="2133600"/>
            <a:chExt cx="8843158" cy="1073051"/>
          </a:xfrm>
        </p:grpSpPr>
        <p:pic>
          <p:nvPicPr>
            <p:cNvPr id="9" name="Picture 8" descr="Wharton 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568" y="2352877"/>
              <a:ext cx="2598032" cy="634496"/>
            </a:xfrm>
            <a:prstGeom prst="rect">
              <a:avLst/>
            </a:prstGeom>
          </p:spPr>
        </p:pic>
        <p:pic>
          <p:nvPicPr>
            <p:cNvPr id="10" name="Picture 9" descr="Kellogg_logo_01_300dpi[1]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59" y="2361127"/>
              <a:ext cx="2205171" cy="617997"/>
            </a:xfrm>
            <a:prstGeom prst="rect">
              <a:avLst/>
            </a:prstGeom>
          </p:spPr>
        </p:pic>
        <p:pic>
          <p:nvPicPr>
            <p:cNvPr id="14" name="Picture 13" descr="London_Business_School_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400" y="2136725"/>
              <a:ext cx="1066800" cy="1066800"/>
            </a:xfrm>
            <a:prstGeom prst="rect">
              <a:avLst/>
            </a:prstGeom>
          </p:spPr>
        </p:pic>
        <p:pic>
          <p:nvPicPr>
            <p:cNvPr id="15" name="Picture 2" descr="http://sweetrules.projects.semwebcentral.org/mit-sloan-logo-red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5600" y="2133600"/>
              <a:ext cx="924919" cy="1073051"/>
            </a:xfrm>
            <a:prstGeom prst="rect">
              <a:avLst/>
            </a:prstGeom>
            <a:noFill/>
          </p:spPr>
        </p:pic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704" y="2280640"/>
              <a:ext cx="1128713" cy="77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AutoShape 5" descr="Image result for logo smu singapore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1" name="Group 10"/>
          <p:cNvGrpSpPr/>
          <p:nvPr/>
        </p:nvGrpSpPr>
        <p:grpSpPr>
          <a:xfrm>
            <a:off x="1257301" y="3151957"/>
            <a:ext cx="6682690" cy="2505893"/>
            <a:chOff x="152400" y="3059610"/>
            <a:chExt cx="8910253" cy="3341190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" y="3059610"/>
              <a:ext cx="8910253" cy="3264990"/>
              <a:chOff x="457200" y="3059610"/>
              <a:chExt cx="8605629" cy="3264990"/>
            </a:xfrm>
          </p:grpSpPr>
          <p:pic>
            <p:nvPicPr>
              <p:cNvPr id="1028" name="Picture 4" descr="http://tse1.mm.bing.net/th?&amp;id=OIP.Ma326c1cc588988fd853865a8ed989f68H0&amp;w=300&amp;h=100&amp;c=0&amp;pid=1.9&amp;rs=0&amp;p=0&amp;r=0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133" y="5334000"/>
                <a:ext cx="2051408" cy="576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://tse1.mm.bing.net/th?&amp;id=OIP.Mbf0ed90fdfa6f76c22e3fe02fc59658co0&amp;w=300&amp;h=111&amp;c=0&amp;pid=1.9&amp;rs=0&amp;p=0&amp;r=0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491" y="5528084"/>
                <a:ext cx="2531891" cy="796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2" descr="Image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3805" y="5181600"/>
                <a:ext cx="1066800" cy="106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4" descr="Imag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6534" y="3230763"/>
                <a:ext cx="1346295" cy="1346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http://tse1.mm.bing.net/th?&amp;id=OIP.Mb32770f487f401f8a50b6266a8af5bf7o0&amp;w=222&amp;h=300&amp;c=0&amp;pid=1.9&amp;rs=0&amp;p=0&amp;r=0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6900" y="3338081"/>
                <a:ext cx="913100" cy="1233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0" descr="http://tse1.mm.bing.net/th?&amp;id=OIP.M98f4b21bb067ae699486e42b69a23b14H0&amp;w=299&amp;h=299&amp;c=0&amp;pid=1.9&amp;rs=0&amp;p=0&amp;r=0">
                <a:hlinkClick r:id="rId18"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974" y="4386251"/>
                <a:ext cx="1204912" cy="1204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http://tse1.mm.bing.net/th?&amp;id=OIP.Mf33c29cea409e414ab338ba75ee18e48o0&amp;w=299&amp;h=182&amp;c=0&amp;pid=1.9&amp;rs=0&amp;p=0&amp;r=0">
                <a:hlinkClick r:id="rId20"/>
              </p:cNvPr>
              <p:cNvPicPr/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564" y="3124200"/>
                <a:ext cx="1704629" cy="9690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 descr="http://tse1.mm.bing.net/th?&amp;id=OIP.Md1d2b4c827cb47658d865370491f412eH0&amp;w=300&amp;h=299&amp;c=0&amp;pid=1.9&amp;rs=0&amp;p=0&amp;r=0">
                <a:hlinkClick r:id="rId22"/>
              </p:cNvPr>
              <p:cNvPicPr/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149" y="4386251"/>
                <a:ext cx="1032641" cy="10828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 descr="http://tse1.mm.bing.net/th?&amp;id=OIP.M64f54a1cdcf3c2cf915c7f2c23b25693H0&amp;w=282&amp;h=299&amp;c=0&amp;pid=1.9&amp;rs=0&amp;p=0&amp;r=0">
                <a:hlinkClick r:id="rId24"/>
              </p:cNvPr>
              <p:cNvPicPr/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3230763"/>
                <a:ext cx="929661" cy="10384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674" name="Picture 2"/>
              <p:cNvPicPr>
                <a:picLocks noChangeAspect="1" noChangeArrowheads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31" r="32375" b="37940"/>
              <a:stretch/>
            </p:blipFill>
            <p:spPr bwMode="auto">
              <a:xfrm>
                <a:off x="2971801" y="3200400"/>
                <a:ext cx="864816" cy="969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8" name="Picture 6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3059610"/>
                <a:ext cx="981629" cy="1227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9" name="Picture 7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6900" y="4648200"/>
                <a:ext cx="983513" cy="944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0" name="Picture 8"/>
              <p:cNvPicPr>
                <a:picLocks noChangeAspect="1" noChangeArrowheads="1"/>
              </p:cNvPicPr>
              <p:nvPr/>
            </p:nvPicPr>
            <p:blipFill rotWithShape="1"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5486400" y="3270995"/>
                <a:ext cx="127635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195"/>
              <a:stretch/>
            </p:blipFill>
            <p:spPr bwMode="auto">
              <a:xfrm>
                <a:off x="4431323" y="4164877"/>
                <a:ext cx="1095375" cy="86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" name="Picture 31" descr="http://tse1.mm.bing.net/th?&amp;id=OIP.M921d6419779dbe07945feb669761a292o0&amp;w=300&amp;h=87&amp;c=0&amp;pid=1.9&amp;rs=0&amp;p=0&amp;r=0">
              <a:hlinkClick r:id="rId31"/>
            </p:cNvPr>
            <p:cNvPicPr/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78" y="5029200"/>
              <a:ext cx="1955430" cy="348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 descr="Image result for University of Rochester logo"/>
            <p:cNvPicPr/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30" b="34252"/>
            <a:stretch/>
          </p:blipFill>
          <p:spPr bwMode="auto">
            <a:xfrm>
              <a:off x="4191000" y="5960978"/>
              <a:ext cx="2305970" cy="439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01349" y="4318329"/>
              <a:ext cx="1291371" cy="560898"/>
            </a:xfrm>
            <a:prstGeom prst="rect">
              <a:avLst/>
            </a:prstGeom>
          </p:spPr>
        </p:pic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200749"/>
              <a:ext cx="1557758" cy="75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http://tse1.mm.bing.net/th?&amp;id=OIP.M16137220fccc4ee277b9df6cd5962c9bH0&amp;w=282&amp;h=299&amp;c=0&amp;pid=1.9&amp;rs=0&amp;p=0&amp;r=0">
              <a:hlinkClick r:id="rId36"/>
            </p:cNvPr>
            <p:cNvPicPr/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6302" y="4742072"/>
              <a:ext cx="867516" cy="922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Image result for The Georgia Institute of Technology logo"/>
            <p:cNvPicPr/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786" y="5723513"/>
              <a:ext cx="2414814" cy="6488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3C0AC47-4DF5-483C-B0BC-3705E3823A68}"/>
              </a:ext>
            </a:extLst>
          </p:cNvPr>
          <p:cNvSpPr txBox="1"/>
          <p:nvPr/>
        </p:nvSpPr>
        <p:spPr>
          <a:xfrm>
            <a:off x="762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ISB – Global Faculty model (top B-Schools) </a:t>
            </a:r>
          </a:p>
        </p:txBody>
      </p:sp>
    </p:spTree>
    <p:extLst>
      <p:ext uri="{BB962C8B-B14F-4D97-AF65-F5344CB8AC3E}">
        <p14:creationId xmlns:p14="http://schemas.microsoft.com/office/powerpoint/2010/main" val="1198099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99"/>
            <a:ext cx="7315200" cy="63345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100" dirty="0">
                <a:latin typeface="Arial" panose="020B0604020202020204" pitchFamily="34" charset="0"/>
              </a:rPr>
              <a:t>Certificate Programmes in Areas of National Importance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995A4-FE07-456D-8AD5-7BB0FE422D12}" type="slidenum">
              <a:rPr>
                <a:solidFill>
                  <a:prstClr val="white"/>
                </a:solidFill>
              </a:rPr>
              <a:pPr/>
              <a:t>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071518"/>
            <a:ext cx="6554195" cy="300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530D0D">
                    <a:lumMod val="90000"/>
                    <a:lumOff val="10000"/>
                  </a:srgbClr>
                </a:solidFill>
              </a:rPr>
              <a:t>Healthcare	Manufacturing	Public Policy	Infrastructure	Analytics</a:t>
            </a:r>
            <a:endParaRPr lang="en-US" sz="1350" dirty="0">
              <a:solidFill>
                <a:srgbClr val="530D0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828800"/>
            <a:ext cx="3257550" cy="133882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Public Policy: </a:t>
            </a:r>
            <a:r>
              <a:rPr lang="en-US" sz="1350" dirty="0">
                <a:solidFill>
                  <a:prstClr val="black"/>
                </a:solidFill>
              </a:rPr>
              <a:t>with Fletcher School of Law and Diplomacy (Tufts University) delivers a one year custom made programme for developing skills relevant for understanding the challenges of public policy and its implementation. </a:t>
            </a:r>
          </a:p>
        </p:txBody>
      </p:sp>
      <p:pic>
        <p:nvPicPr>
          <p:cNvPr id="8" name="Picture 7" descr="https://lh5.googleusercontent.com/asz181roxZriHdz6CnoFrY3d1XRlZivd3bdgHSOziB1tJAT4kgWsTX-5vh5UQQBM37-vrlql0zFEzgF9aPWrXkJJ4fFwfmK7ekCHR-Y9LjrfnpE9VKagfV0NhnVVDVKs8zivUiR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6806" r="14047" b="12208"/>
          <a:stretch/>
        </p:blipFill>
        <p:spPr bwMode="auto">
          <a:xfrm>
            <a:off x="762000" y="3486149"/>
            <a:ext cx="3257551" cy="2030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2102" y="1799019"/>
            <a:ext cx="3196544" cy="71558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Healthcare: with Wharton</a:t>
            </a:r>
          </a:p>
          <a:p>
            <a:r>
              <a:rPr lang="en-US" sz="1350" dirty="0">
                <a:solidFill>
                  <a:prstClr val="black"/>
                </a:solidFill>
              </a:rPr>
              <a:t>Creation of a generation of healthcare managers and leaders.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6300" y="2667000"/>
            <a:ext cx="3182345" cy="92333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Manufacturing: with MIT Sloan</a:t>
            </a:r>
          </a:p>
          <a:p>
            <a:r>
              <a:rPr lang="en-US" sz="1350" dirty="0">
                <a:solidFill>
                  <a:prstClr val="black"/>
                </a:solidFill>
              </a:rPr>
              <a:t>To strengthen the 'Make in India' campaign by imparting global tools to managers of manufacturing companies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86300" y="3733800"/>
            <a:ext cx="3182345" cy="92333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Infrastructure: </a:t>
            </a:r>
          </a:p>
          <a:p>
            <a:r>
              <a:rPr lang="en-US" sz="1350" dirty="0">
                <a:solidFill>
                  <a:prstClr val="black"/>
                </a:solidFill>
              </a:rPr>
              <a:t>To develop leaders with understanding of the multidisciplinary challenges of the sector &amp; drive the nation into the future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9662" y="4800600"/>
            <a:ext cx="3178983" cy="71558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Business Analytics: </a:t>
            </a:r>
          </a:p>
          <a:p>
            <a:r>
              <a:rPr lang="en-US" sz="1350" dirty="0">
                <a:solidFill>
                  <a:prstClr val="black"/>
                </a:solidFill>
              </a:rPr>
              <a:t>To hone analytical skills to generate actionable business insights</a:t>
            </a:r>
          </a:p>
        </p:txBody>
      </p:sp>
    </p:spTree>
    <p:extLst>
      <p:ext uri="{BB962C8B-B14F-4D97-AF65-F5344CB8AC3E}">
        <p14:creationId xmlns:p14="http://schemas.microsoft.com/office/powerpoint/2010/main" val="1167234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995A4-FE07-456D-8AD5-7BB0FE422D12}" type="slidenum">
              <a:rPr lang="en-IN" smtClean="0">
                <a:solidFill>
                  <a:prstClr val="white"/>
                </a:solidFill>
              </a:rPr>
              <a:pPr/>
              <a:t>6</a:t>
            </a:fld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B165C-8E26-4FAB-96E1-F4CC02303CF7}"/>
              </a:ext>
            </a:extLst>
          </p:cNvPr>
          <p:cNvSpPr txBox="1"/>
          <p:nvPr/>
        </p:nvSpPr>
        <p:spPr>
          <a:xfrm>
            <a:off x="76200" y="228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Digital Learning @ ISB extended eco system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BC95AF-E748-4761-9D3F-9B745B579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438639"/>
              </p:ext>
            </p:extLst>
          </p:nvPr>
        </p:nvGraphicFramePr>
        <p:xfrm>
          <a:off x="4876800" y="2133600"/>
          <a:ext cx="4114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37D8225F-88F8-47AE-961B-6B96A7927133}"/>
              </a:ext>
            </a:extLst>
          </p:cNvPr>
          <p:cNvSpPr/>
          <p:nvPr/>
        </p:nvSpPr>
        <p:spPr>
          <a:xfrm>
            <a:off x="4191000" y="3505200"/>
            <a:ext cx="1143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DE968A-D698-4B26-AC41-FA38985E2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472328"/>
            <a:ext cx="2565996" cy="5539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0C3FCE-0511-4F76-A7EA-752F55D1CA72}"/>
              </a:ext>
            </a:extLst>
          </p:cNvPr>
          <p:cNvSpPr txBox="1"/>
          <p:nvPr/>
        </p:nvSpPr>
        <p:spPr>
          <a:xfrm>
            <a:off x="457200" y="5257800"/>
            <a:ext cx="563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World’s largest PGP suite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4 world class Institutes for Adv. Mgt. programs (AMPs)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India’s top rated Business Analytics certification program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World class Executive education eco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ISB academy for Faculty &amp; Staff for continuous learning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646964-E8B3-41D6-9610-D9EAF7C9FB3F}"/>
              </a:ext>
            </a:extLst>
          </p:cNvPr>
          <p:cNvSpPr/>
          <p:nvPr/>
        </p:nvSpPr>
        <p:spPr>
          <a:xfrm>
            <a:off x="76200" y="1909465"/>
            <a:ext cx="4038600" cy="3272135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D342AA-C860-4511-A2E0-75CA2891D509}"/>
              </a:ext>
            </a:extLst>
          </p:cNvPr>
          <p:cNvSpPr/>
          <p:nvPr/>
        </p:nvSpPr>
        <p:spPr>
          <a:xfrm>
            <a:off x="457200" y="2286000"/>
            <a:ext cx="3276600" cy="2895600"/>
          </a:xfrm>
          <a:prstGeom prst="ellipse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E3953F-3575-4D5A-963F-3AB607A78D6D}"/>
              </a:ext>
            </a:extLst>
          </p:cNvPr>
          <p:cNvSpPr/>
          <p:nvPr/>
        </p:nvSpPr>
        <p:spPr>
          <a:xfrm>
            <a:off x="685800" y="2819400"/>
            <a:ext cx="2743200" cy="2362200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B822A7-3832-48C5-93F2-92067B50B95A}"/>
              </a:ext>
            </a:extLst>
          </p:cNvPr>
          <p:cNvSpPr/>
          <p:nvPr/>
        </p:nvSpPr>
        <p:spPr>
          <a:xfrm>
            <a:off x="990600" y="3276600"/>
            <a:ext cx="2133600" cy="1905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69025A-7EDD-4E5C-B6C6-E61DAF32648C}"/>
              </a:ext>
            </a:extLst>
          </p:cNvPr>
          <p:cNvSpPr/>
          <p:nvPr/>
        </p:nvSpPr>
        <p:spPr>
          <a:xfrm>
            <a:off x="1295400" y="3733800"/>
            <a:ext cx="1524000" cy="1447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E5A548-3F6F-474A-9D37-524FC1CDA10C}"/>
              </a:ext>
            </a:extLst>
          </p:cNvPr>
          <p:cNvSpPr txBox="1"/>
          <p:nvPr/>
        </p:nvSpPr>
        <p:spPr>
          <a:xfrm>
            <a:off x="1524000" y="41148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 Academy</a:t>
            </a:r>
          </a:p>
          <a:p>
            <a:pPr algn="ctr"/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8E02D-55B0-4946-8AFC-11E656E4EAA1}"/>
              </a:ext>
            </a:extLst>
          </p:cNvPr>
          <p:cNvSpPr txBox="1"/>
          <p:nvPr/>
        </p:nvSpPr>
        <p:spPr>
          <a:xfrm>
            <a:off x="1524000" y="32766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PGP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Suite</a:t>
            </a:r>
          </a:p>
          <a:p>
            <a:pPr algn="ctr"/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DCD029-E616-4840-9358-66621FDCE801}"/>
              </a:ext>
            </a:extLst>
          </p:cNvPr>
          <p:cNvSpPr txBox="1"/>
          <p:nvPr/>
        </p:nvSpPr>
        <p:spPr>
          <a:xfrm>
            <a:off x="1600200" y="29057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AMPs</a:t>
            </a:r>
          </a:p>
          <a:p>
            <a:pPr algn="ctr"/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58F258-6B5C-49EB-A4A0-E0A8A4FDC84E}"/>
              </a:ext>
            </a:extLst>
          </p:cNvPr>
          <p:cNvSpPr txBox="1"/>
          <p:nvPr/>
        </p:nvSpPr>
        <p:spPr>
          <a:xfrm>
            <a:off x="1447800" y="2309336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Univs</a:t>
            </a: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B &amp; T schools</a:t>
            </a:r>
          </a:p>
          <a:p>
            <a:pPr algn="ctr"/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CF0143-DE41-4570-BAF9-A86A4B1E154C}"/>
              </a:ext>
            </a:extLst>
          </p:cNvPr>
          <p:cNvSpPr txBox="1"/>
          <p:nvPr/>
        </p:nvSpPr>
        <p:spPr>
          <a:xfrm>
            <a:off x="1143000" y="191518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ExEd</a:t>
            </a: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436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Manual Operation 31"/>
          <p:cNvSpPr/>
          <p:nvPr/>
        </p:nvSpPr>
        <p:spPr>
          <a:xfrm flipV="1">
            <a:off x="5326380" y="2133600"/>
            <a:ext cx="3764280" cy="3052356"/>
          </a:xfrm>
          <a:prstGeom prst="flowChartManualOperation">
            <a:avLst/>
          </a:prstGeom>
          <a:gradFill flip="none" rotWithShape="1">
            <a:gsLst>
              <a:gs pos="30000">
                <a:srgbClr val="7D8496">
                  <a:lumMod val="2000"/>
                  <a:lumOff val="98000"/>
                </a:srgbClr>
              </a:gs>
              <a:gs pos="14000">
                <a:srgbClr val="E6E6E6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flat" dir="t"/>
          </a:scene3d>
          <a:sp3d prstMaterial="matte"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6380" y="5155226"/>
            <a:ext cx="3764282" cy="230832"/>
          </a:xfrm>
          <a:prstGeom prst="rect">
            <a:avLst/>
          </a:prstGeom>
          <a:noFill/>
          <a:ln>
            <a:noFill/>
            <a:prstDash val="lgDash"/>
          </a:ln>
          <a:effectLst>
            <a:outerShdw blurRad="50800" dist="38100" dir="16200000" sx="55000" sy="55000" rotWithShape="0">
              <a:prstClr val="black">
                <a:alpha val="26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dirty="0">
                <a:sym typeface="Webdings"/>
              </a:rPr>
              <a:t></a:t>
            </a:r>
            <a:r>
              <a:rPr lang="en-US" sz="900" dirty="0"/>
              <a:t>Computing </a:t>
            </a:r>
            <a:r>
              <a:rPr lang="en-US" sz="900" dirty="0">
                <a:sym typeface="Webdings"/>
              </a:rPr>
              <a:t> </a:t>
            </a:r>
            <a:r>
              <a:rPr lang="en-US" sz="900" dirty="0"/>
              <a:t>Storage </a:t>
            </a:r>
            <a:r>
              <a:rPr lang="en-US" sz="900" dirty="0">
                <a:sym typeface="Webdings"/>
              </a:rPr>
              <a:t> </a:t>
            </a:r>
            <a:r>
              <a:rPr lang="en-US" sz="900" dirty="0"/>
              <a:t>Auto Scaling </a:t>
            </a:r>
            <a:r>
              <a:rPr lang="en-US" sz="900" dirty="0">
                <a:sym typeface="Webdings"/>
              </a:rPr>
              <a:t> </a:t>
            </a:r>
            <a:r>
              <a:rPr lang="en-US" sz="900" dirty="0"/>
              <a:t>High Availability </a:t>
            </a:r>
            <a:r>
              <a:rPr lang="en-US" sz="900" dirty="0">
                <a:sym typeface="Webdings"/>
              </a:rPr>
              <a:t> Performance</a:t>
            </a:r>
            <a:r>
              <a:rPr lang="en-US" sz="900" dirty="0"/>
              <a:t>  </a:t>
            </a:r>
          </a:p>
        </p:txBody>
      </p:sp>
      <p:sp>
        <p:nvSpPr>
          <p:cNvPr id="15" name="Isosceles Triangle 14"/>
          <p:cNvSpPr/>
          <p:nvPr/>
        </p:nvSpPr>
        <p:spPr>
          <a:xfrm rot="5400000">
            <a:off x="6796552" y="3166551"/>
            <a:ext cx="1456050" cy="1072908"/>
          </a:xfrm>
          <a:prstGeom prst="triangle">
            <a:avLst/>
          </a:prstGeom>
          <a:solidFill>
            <a:schemeClr val="tx1">
              <a:lumMod val="20000"/>
              <a:lumOff val="80000"/>
              <a:alpha val="13000"/>
            </a:schemeClr>
          </a:solidFill>
          <a:ln w="149225" cap="flat" cmpd="sng">
            <a:solidFill>
              <a:schemeClr val="bg1">
                <a:lumMod val="85000"/>
              </a:schemeClr>
            </a:solidFill>
            <a:prstDash val="lgDash"/>
            <a:round/>
          </a:ln>
          <a:effectLst>
            <a:glow rad="1701800">
              <a:schemeClr val="bg2">
                <a:lumMod val="40000"/>
                <a:lumOff val="60000"/>
                <a:alpha val="38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032" name="Picture 8" descr="Image result for desktop mobil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5" y="3029514"/>
            <a:ext cx="914400" cy="5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cxnSpLocks/>
            <a:stCxn id="1032" idx="1"/>
          </p:cNvCxnSpPr>
          <p:nvPr/>
        </p:nvCxnSpPr>
        <p:spPr>
          <a:xfrm flipH="1">
            <a:off x="1175168" y="3325500"/>
            <a:ext cx="877787" cy="5866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1066800" y="2989705"/>
            <a:ext cx="998915" cy="28689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1528556" y="2590800"/>
            <a:ext cx="524399" cy="6866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302423" y="2848026"/>
            <a:ext cx="1461655" cy="954948"/>
            <a:chOff x="3698875" y="1861987"/>
            <a:chExt cx="1461655" cy="954948"/>
          </a:xfrm>
        </p:grpSpPr>
        <p:pic>
          <p:nvPicPr>
            <p:cNvPr id="1034" name="Picture 10" descr="Image result for cloud transparent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75" y="1861987"/>
              <a:ext cx="1461655" cy="954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081593" y="2202425"/>
              <a:ext cx="713657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200" dirty="0"/>
                <a:t>Internet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48961" y="2531520"/>
            <a:ext cx="1011624" cy="847843"/>
            <a:chOff x="5742871" y="2660189"/>
            <a:chExt cx="1011624" cy="847843"/>
          </a:xfrm>
        </p:grpSpPr>
        <p:pic>
          <p:nvPicPr>
            <p:cNvPr id="1041" name="Picture 17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42871" y="2660189"/>
              <a:ext cx="744924" cy="744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7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09571" y="2763107"/>
              <a:ext cx="744924" cy="744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0" name="Straight Arrow Connector 29"/>
          <p:cNvCxnSpPr>
            <a:stCxn id="28" idx="1"/>
            <a:endCxn id="1034" idx="3"/>
          </p:cNvCxnSpPr>
          <p:nvPr/>
        </p:nvCxnSpPr>
        <p:spPr>
          <a:xfrm rot="10800000">
            <a:off x="4764079" y="3325501"/>
            <a:ext cx="600403" cy="7940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64481" y="1713265"/>
            <a:ext cx="3764280" cy="338328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accent4"/>
                </a:solidFill>
                <a:latin typeface="+mj-lt"/>
              </a:rPr>
              <a:t>        ISB Cloud Infrastructure</a:t>
            </a: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66" y="3912150"/>
            <a:ext cx="835694" cy="8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715000" y="2876490"/>
            <a:ext cx="7632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Web Server(s)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35365" y="3494026"/>
            <a:ext cx="713657" cy="718461"/>
            <a:chOff x="7635364" y="2636775"/>
            <a:chExt cx="713657" cy="718461"/>
          </a:xfrm>
        </p:grpSpPr>
        <p:sp>
          <p:nvSpPr>
            <p:cNvPr id="29" name="TextBox 28"/>
            <p:cNvSpPr txBox="1"/>
            <p:nvPr/>
          </p:nvSpPr>
          <p:spPr>
            <a:xfrm>
              <a:off x="7635364" y="3078237"/>
              <a:ext cx="713657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000" dirty="0"/>
                <a:t>Storage</a:t>
              </a:r>
            </a:p>
          </p:txBody>
        </p:sp>
        <p:pic>
          <p:nvPicPr>
            <p:cNvPr id="4" name="Picture 4" descr="Image result for multiple server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592" y="2636775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5905499" y="4212486"/>
            <a:ext cx="82479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Database Server(s)</a:t>
            </a:r>
          </a:p>
        </p:txBody>
      </p:sp>
      <p:cxnSp>
        <p:nvCxnSpPr>
          <p:cNvPr id="35" name="Straight Arrow Connector 34"/>
          <p:cNvCxnSpPr>
            <a:stCxn id="39" idx="2"/>
            <a:endCxn id="3" idx="0"/>
          </p:cNvCxnSpPr>
          <p:nvPr/>
        </p:nvCxnSpPr>
        <p:spPr>
          <a:xfrm flipH="1">
            <a:off x="6984313" y="3379362"/>
            <a:ext cx="3810" cy="5327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26580" y="5539258"/>
            <a:ext cx="221742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*This diagram is for illustrative purpose only.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15200" y="2297668"/>
            <a:ext cx="944880" cy="36933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/>
              <a:t>Secure and Cost optimized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9042" y="914786"/>
            <a:ext cx="5223158" cy="40011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r>
              <a:rPr lang="en-US" b="1" dirty="0"/>
              <a:t>                 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Immersive Digital Learning Experience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99188" y="3700822"/>
            <a:ext cx="1006412" cy="23083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r>
              <a:rPr lang="en-US" sz="900" dirty="0"/>
              <a:t>Private Network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42450" y="2821181"/>
            <a:ext cx="669631" cy="36933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 anchor="ctr">
            <a:spAutoFit/>
          </a:bodyPr>
          <a:lstStyle/>
          <a:p>
            <a:r>
              <a:rPr lang="en-US" sz="900" dirty="0"/>
              <a:t>Public </a:t>
            </a:r>
          </a:p>
          <a:p>
            <a:r>
              <a:rPr lang="en-US" sz="900" dirty="0"/>
              <a:t>Network</a:t>
            </a: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474940" y="3699510"/>
            <a:ext cx="186592" cy="7200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2524390" y="2529082"/>
            <a:ext cx="142610" cy="44271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04DC6CF-7CA8-41AF-A1B6-45CB17FA3C7E}"/>
              </a:ext>
            </a:extLst>
          </p:cNvPr>
          <p:cNvSpPr txBox="1"/>
          <p:nvPr/>
        </p:nvSpPr>
        <p:spPr>
          <a:xfrm>
            <a:off x="-7513" y="232841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ISB Digital Campus (Global reach)</a:t>
            </a:r>
          </a:p>
        </p:txBody>
      </p:sp>
      <p:sp>
        <p:nvSpPr>
          <p:cNvPr id="21" name="AutoShape 2" descr="data:image/jpg;base64,%20/9j/4AAQSkZJRgABAQEAYABgAAD/2wBDAAUDBAQEAwUEBAQFBQUGBwwIBwcHBw8LCwkMEQ8SEhEPERETFhwXExQaFRERGCEYGh0dHx8fExciJCIeJBweHx7/2wBDAQUFBQcGBw4ICA4eFBEUHh4eHh4eHh4eHh4eHh4eHh4eHh4eHh4eHh4eHh4eHh4eHh4eHh4eHh4eHh4eHh4eHh7/wAARCAA+AH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s8ffF/xho/jbxPptpruk266XcRpYafLp7SS327qisvQj39eK3w+HnXk4x/rp+phiMRGhDnntt/X3H0nRXkyfGyyjuU+1eHdRXTYZ4rPUNTUr5NrdOBmPaTuIBOCa1NB+KljrXjOXw/YaaZEivJbN5TdxrKrx9WMLEMUJBwVyeCcU3haq6f1/TJWMov7X9f0n9x6LRXm3wn8ea/4t8UeJdP1Pw+1ha6ZdNDFMJFIRlwPLbnJYg7sjjHFYfjv4geJH8ba9oWgarpGg2Hh2zS41C/1C3aYMz7cKFXoPmHPPehYabnyeV/l8vVD+tU+TmXe3zPZaK8ltPi8LTwx4Zubq1g16/1ieWz3aS5EZmQDAUSAHLEqOwBPXFS6/wDGQaDq0dpqng7V7a2WSGG5upHRVjkk/hQHBlCngsmRxT+qVeblS/rYn67R5eZvQ9VorxL4gfGS/imntfC2l3CQ2mswadNqc0avA7E/vIwM5B9DW7L8YrKO3ll/sO5Pl+IhoRHnry5z+96dOOnWhYSq4p23/wCB/mhPHUFJpvb/AIP+TPUKK8vuPjBb23jKHQbvwvqtra3F8bG3vZysfmyjoRE2H2E/x4xWL4e+NOoDTfEmp+JPDU9vDYaj9hs47d1ZpZiQot/Uv3LdPShYSq1dL+noVLGUYy5Wz2qiuR+HnjiPxXPqWn3WkXei6vpkird2NyysyBhlWDLwQRXXVjOEoO0jaFSM1zRCiiioLCuL8JeA49C8deJvE8moJef25JG6wG22/Z9mf4tx3Zz6DpXaV4f4v+NutaL4j8S2Vv4b0y4sdAlRZ5ZdT8qaRW6FIyvzHrwOnFdGHhVm3Gn1WvpdfrY58TOnCKlU2T09bP8AS5s6t8GYr7WbwJ4muoPDmoaiupXuji2Q+ZODk4lzlVJ6jB+vTFy6+FMd943s/Emo6nZzNZ6h9uieHS0gumx92KSZGAdAfVNx/vVpWvxU8KTaquktLeRX3lwyyRm2YiJZI/MDMwGAoXqTwKTQfiz4H1ma8jttUeL7LbvdF7iB4lkhT70kZYfOox1Fa82Kitnou3T/AIZb9kYcmEk917z7/wBdXt3ZP4J8E3Xhjxd4h1aHXWuNP1mc3JsGtVUxTHGW8zOSMDGMDrWb4s+G19eeMLnxV4V8VS+HdRvrdbe/zYpdRzquMHaxG1uBz7Utp8Z/At1byzQ3l6RFZSXzq1nIrCFDgnBHfqPUVJdfGDwTb6fDetcX7pcSmK3SOxkaSchQzMigZZQGGWHGaXLiVK/K72tt02s++3Urmwzi48yte+/XfTt8jN0z4O2umQeEobPXZyvh/UZNQkM0AZrl3xuHBAQcejVQ8UfBW61rVNbuR4zuIbbU7yK8FvJYJKY5EYEAyFgxQc4UFR0POK6K6+MHgS3t9NuH1OZotStXurZo7Z33KhIYYAyGBB49qk0f4teB9W1AWOn6nLNK1m94h+zuFdEXc4ViMFgAcgehq/aYuL57PS/Tzu+ndfgZ+zwclyXWtuvlZdeqfzuc1q/wTlu7y+Fr4untNMutUi1T7B9iV0WdSNx3bgxB7DjHfdii++Cck+rXNxD4unisJdcTWUsjZKwSUE7gX3BjnOAeAPQnmteH43/Dua3WaPVLo74DPGn2KXc4BwVUY5YYOQOmKv6p8WPBWn6HpWryahPPDqsbSWkdvbvJK6r94lAMgDBznpinz4yNlZ9tvTy/u/gJ08FNPVd9/Xz/ALz+85eL4KXaatDeN40mmhtta/tWCGWwRjkklleTcHc4wAcgDn5eanvvgsl5aeI9Pn8SyNYarqP9p2sX2JCbS53ZLFif3i442kAYr0Wx1/TdS8LDxFpd1Hc2L27TxSjOCACecc9uR1rj7H4veGE0HRtQ1W5ZZNWgnmtxbW0rq4iYqwAKhs8dCOahVcS9F002+f8A7b+BpKhhVq+uu/y7/wB78TT+GHgX/hDobt7i9sL69uioee10iCxG1ei4iGW6n7xPtiuzrK8J+INL8UaBba5o1wZ7K5UmNipU8HBBB6EEVq1z1pTlNupudNCNOMEqe33hRRRWRqFeUaF8J7WT4m+KfEvirStI1O1v54pdNDgySQlc7iQVAXPy9Celer1wEPxX8PP431jwpJa38FzpUMs0s8ioIpBGoZghDZJwc8gdK3oSqLm9n219NDCuqbUfabXVvXWxQPw5vrrxt461C7mtodO8Q6bHZW7QsTLHiMKcrgADI7E1xlz8KPEc+lhvGWqaXa6doWhXGnWUunRSySSKyEeZIuM8Dnauc/z9F8EfFbwt4m8LXfiR5ZNF0+1ufs0kmpPHEN2AeCGI71vr4y8JtZ2d4PEelm3vS620v2lNsxUZYKc84HWt3UxFL3Wtklt2VvvsznVLDVbTT3be++q/C6R81eGLLWPH+uXOl6beaVqDW3hJ9LF3awzRW0bB8IrtIgO4jnhfoODXq+v+A/GkmneELHR7zSFttM08Wd/bXBcRs2wLvUoAzAc4XKg9672Xxj4Rt9Ci12TxFpUelzNsjuzcoInb0DZwTxUk3izwxDZWN9L4g0xLXUHCWczXKhJ2PZDnk/SqrYmpN6Rsv118l3Io4SnTT5p6/dpp5v8AlR5F4K+EXinRr3w5JdzaU0el6fqFrKUnclmmD7CAU6fNz6e9SaB8JvFFjB4SSabSydI0i/s7nbO5zJOHCFfk5HzDJOPxr1O58beELbSYdWuPEulRWE7mOK4e6QRuwOCAc4JBqW98XeFrF40vPEOmW7S2/wBqjElyi7oc43jJ5X3qZ4mvK91vfp/iv/6UyoYPDw2fbr/ht/6Sjyzw38KvEunDwb58umH+xdJvrO62TMcyTFihX5OR83JOPxrOtvg/4y0zR/C91pd7pp1jS7KeyuoTeTQxOjyMwKyxgN0bBGBmvadO8S+HtR1F9OsNb0+6vI4hM8EVwrOsZ6MQD05HNV7Pxp4SvEvmtPEmlTrp6GS8Md0jeQo6lsHgDHWh4uvdu3nt35v/AJJhHBYdRUU/Lfso/j7qM7wh4Sbw/wDDU+GbeO2hma3mUpFLI8SySZJAZyWxk9/yrg/CXws8S6XJ4Ca6l0xh4ft76O82TMctMzFNmU5+8M5x+Nejz+PPB0Vle3n/AAkemyx2VsLq4EU6uyRHo2BzzkY9cirPgnxTo/jDw/DreiXAmtpCVIyN0bDqrAdGwRx71n7SslKTW+/zTX5Nmvs6EuSKe233p/ojF+CfhbUvBvw8stA1Z7Z7uB5Gc27lkwzEjBIB/Su1qN5GW4ji8l2VlYmQY2rjHB785/SpKxq1HVm5y3ZvRpRowVOOyCiiiszQK+cvHXw68XanrfiXUNN02eKa615FhkDL+9s5YfLmYc9Bx78V9G0VtQryoy5o/wBap/oY16CrR5W/6s1+p83v4I8WaZpt3bQeCk1O0XxZLdLE5jMn2faAkkQZtozjqwOPSq3hz4c+K47/AMP2+p+GJfslv4quLu5R3jeJbdwuGOCAy8EdOcdK+maK6Fj5rovx7WOR5bTel3+Hn5eZ80ad4J8ZWGk6VaSeBY763j1u+lZGaPzYEkK+WybiUVTjkkEjHSsvTPC2seFbbwxdeI9EsLhbN9Rgl02/voI9qykFZ13thlHqBn2r6rrJ8ReGvD3iJIk17RNP1NYSTGLq3WTYT1xkcVUcfLaS0+fZrv5ieXQ3i9Vtt3v28j5g8HeFfEl94P8ACHibTNGfWrKG3vLaS0WOKRo2eRvnVJSFORxnqMV0ln8Ldat9S0mCbQbm+sbbw1eQp9sMUhhncymOPg43DcMEdM9a+i7K1trK0itLO3it7eJQscUahVRR0AA6VNTq5jOTfKrLX8b/AObFTyyEYpSeun4W/OyPm/w38M/E0P8AwjsMGinSpj4VvLK8uRsXy7mQtt3lTkk5HPPFZ+g/DjxY+kzpP4av9OvtO0O6sYzEtskV6zoyhcqdzksQQWx0r6goqZZhUd9Fr/m/82i45dSjy6vS34KP/wAimfO2jfDfXYtTslHhtYIn8FPZXDMIwpvCW+V+eW+7zz25r0/4EWGoaV8NNN0vVNBfRb20XyZo32EzMAP3vyevvzxXdUVnWxk6sXGS3/zb/UvD4GFBpxb0/wAkv0CiiiuQ7QooooA//9k=">
            <a:extLst>
              <a:ext uri="{FF2B5EF4-FFF2-40B4-BE49-F238E27FC236}">
                <a16:creationId xmlns:a16="http://schemas.microsoft.com/office/drawing/2014/main" id="{08F19AEE-47FA-4F32-A9E5-EE3232A1C1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A5D6AC-300A-49CD-8FBF-774DC9638D64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CD5CD126-9458-456C-B028-C27757A0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1906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0E07595-530D-44A7-BD04-5E5885FD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12382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14" descr="data:image/jpg;base64,%20/9j/4AAQSkZJRgABAQEAYABgAAD/2wBDAAUDBAQEAwUEBAQFBQUGBwwIBwcHBw8LCwkMEQ8SEhEPERETFhwXExQaFRERGCEYGh0dHx8fExciJCIeJBweHx7/2wBDAQUFBQcGBw4ICA4eFBEUHh4eHh4eHh4eHh4eHh4eHh4eHh4eHh4eHh4eHh4eHh4eHh4eHh4eHh4eHh4eHh4eHh7/wAARCAAoAH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copG+6fpX2b8UviVP8K/hv8ADhtJ8K+H9SbVdHVpmvbckqY4ocY2467znNe/VqODSSvc8inTUk23ax8Z0d6+wvEui6d8bP2ftP8AFtz4W0/w74jk1WG1tprWHYJVe4SEkZwWQh84OeV4NS/ETxZb/CjxLZfDH4W/DPS9au7axS5vHmtGmlfPQnb8zHHJYn+IACsVir6Jamn1frfQ+OKK+ktT8ZeNvFnj3wBYeMPhxZeGrNPEls8c0enSQ+c2cGMl+CMEnHtXV/HD466l4C+Kup+EtN8C+GL+0tPJ2NNbN5sm+NXI+XjOWIHFV7ed0lHX1F7Fb3/A+QqK+jv21/C2g6cnhLxZpWjw6Lea3aub2yiQIAwVGBKjADDeVJwM4Few+MfDej+Jv2dLfwzb6daprEnhSHVLR0hUO7wrGTggZySQD676TxSUYytuNYd8zV9j4Qor6f8A2IND0y1sdf8AG+t2kM0D3Fto9kJYwwMksi7sZHXLRj863tD8B+HPEX7Wfj+91vSo7zTPD9vHdJYLFlJZDEm35Bw2MMdvc4pyxKjKUbbCjh24p33PkIdKK+qrn40fEyO4dNK+A9jb2IYi3jk0acsqdgSoAzj0Arj/ANl3SbWbxp4s+JfiSxiXTfDNpcXcsDx/J9pfcRGAe4AfA7HbTVdqLk1+IOjqkn+B4LRXvP7YGh6fc3nhr4l6BbxxaT4n02NnWNQFjnVAcEDjJUgfVDXtHjPxR4m8F/Dn4ft4N+HVh4lN7o0LXbNp7ymIrDFtyY/XJ6+lJ4nSLS3BUNWm9j4q0PS77W9XttJ0uD7RfXTiOCLeql2PQAsQMmo9SsrrTdRudPvoWgurWZ4Z4m6o6khlP0IIr6x+NDW/if8AZjbxn4v8H2XhLxXBfIlgsUPkyuRKBwD8+Cm44PTbmvku8ubi8u5ry7mee4ndpJZHOWdiclie5JrSjUdRN2IqQUNCFvun6V9q/Fn4t678Lvhr8NBo2maXejUtGXzPtsbNt8uKHG3BH985/Cvis9DXpNx4Zu/EcdpC3jhry1sYVXZeSO4tjtBZIwTjhdvAx0xk4qa8IycXLYujKST5dzodb/aK8Z+JvE/hy51z7Ha6PpOq299JZWMRUSGNwcsSSTgZwOma9p+Lfgv4l6p8TrX4r/BfUrO6j1TS44GmSWHKqB1AlBUqwC9OQQa+YrLwH9v061uLXWLaN5SVPnkKrNtLfL7AAg57iuh0Xwv4r0lZbfSPH0um2KLGzeReyRKXYDICBgOGPJ9OTWM4QTThp8jWLnb3tT6L+JqeKF8P/BNPGjb/ABCPFVt9vYbMGTD/ANz5emOnFc98fP2hvFngT4r6t4Y0vRNCuLezEJjmuYnMh3xK5yQw7tXhV7b65f7LfVPiLfT6pZX7m2SW6llUFAgEiHPyvmTA5zwR71Dq3gPWL+8kv9Y8W2l1cvAJ5Z7iV5HZAdoO48t04x1xUQowTXOypTm17qMb4qfEXxP8SNbTVvE11FI8MRit4YY9kUKE5IUe56kkk19Y6z4iHhbxF8Bbydgtpf6W2m3O7oUmhgUZ+j7DXync+Aymm3V7D4i0qcW0DzNGCysyjoBnqT+law0DUtYnisdS8bPOthaJcWQkuSywghvkXc3ysCiD5fX2rWpCEkktlczg5xbutWfSXizS9P8Ah3q/wv8AhfpMoI1Dxa+rXGOCY1lLID9Nyj/tnVnwZdXFj+0B8b721bZPb6ZBLE2M7WWElTg+4r5uufCni6/10Xdx45+2anp7RrHcG7lkmiLHKiM53Zw2fl9/Sl/4RnxVBqeounxEhF/cRn7bIt/IGuEAxhnz8/XAB7c1j7KNrc2v/Bua88r/AAlpf2lvjNtBPiyPp/0Drf8A+Ir2Ow1Hwb8MP2e9JsPiVpV9qdx43nl1K/tbU+XI5YrINxDKQoHljAPUnjrXzrF4Die5ltE8RWLTJHFIr7SImDF889eAoJOOM+1W30O+8WWtvNeeMzeS2kDM7X87uIY/MZVCA8jIQtgZ7dK2nCnK1tF1MoOavfVn0HcXXgX4wfs5+I/Cfw/0i/01vDCreWVnduXcMN7/ACEsxIYeYvXgn6V1HjNPjS3w1+Hn/CpH2L/YsP8AaGfs3/PGLZ/rx/vdPxr5d0nwzqPh+/s20vxm9ol84guJNPneNyCjSKPl6ghTweQR0NacOn+ObeB1j+J15bWkUhht/wDiZSqNi5CnAboQOg6Vi6Svo9PM1Un1Wvke0fHGw8RTfsrPd/GD7EfGFrfr/Z8ieX5mWkUbf3fykmPfkLxgA9RXx1XoPjjw94kk0mTVdc8YLrQtVBVJbx5mGWUHbuOP4geOo/HHn1dWHjyxepzV3eS0CiiiugxCiiigAqSeeacqZ5pJSiBFLuW2qOijPQD0oooAjpKKKAJbeaa2mWa3mkhlX7rxsVYfQio6KKACiiigB3mSeV5W9vL3btmeM9M49abRRQAUUUUAf//Z">
            <a:extLst>
              <a:ext uri="{FF2B5EF4-FFF2-40B4-BE49-F238E27FC236}">
                <a16:creationId xmlns:a16="http://schemas.microsoft.com/office/drawing/2014/main" id="{8D0ABC51-651C-47C5-BE0D-DB164368D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16" descr="data:image/jpg;base64,%20/9j/4AAQSkZJRgABAQEAYABgAAD/2wBDAAUDBAQEAwUEBAQFBQUGBwwIBwcHBw8LCwkMEQ8SEhEPERETFhwXExQaFRERGCEYGh0dHx8fExciJCIeJBweHx7/2wBDAQUFBQcGBw4ICA4eFBEUHh4eHh4eHh4eHh4eHh4eHh4eHh4eHh4eHh4eHh4eHh4eHh4eHh4eHh4eHh4eHh4eHh7/wAARCAAoAH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copG+6fpX2b8UviVP8K/hv8ADhtJ8K+H9SbVdHVpmvbckqY4ocY2467znNe/VqODSSvc8inTUk23ax8Z0d6+wvEui6d8bP2ftP8AFtz4W0/w74jk1WG1tprWHYJVe4SEkZwWQh84OeV4NS/ETxZb/CjxLZfDH4W/DPS9au7axS5vHmtGmlfPQnb8zHHJYn+IACsVir6Jamn1frfQ+OKK+ktT8ZeNvFnj3wBYeMPhxZeGrNPEls8c0enSQ+c2cGMl+CMEnHtXV/HD466l4C+Kup+EtN8C+GL+0tPJ2NNbN5sm+NXI+XjOWIHFV7ed0lHX1F7Fb3/A+QqK+jv21/C2g6cnhLxZpWjw6Lea3aub2yiQIAwVGBKjADDeVJwM4Few+MfDej+Jv2dLfwzb6daprEnhSHVLR0hUO7wrGTggZySQD676TxSUYytuNYd8zV9j4Qor6f8A2IND0y1sdf8AG+t2kM0D3Fto9kJYwwMksi7sZHXLRj863tD8B+HPEX7Wfj+91vSo7zTPD9vHdJYLFlJZDEm35Bw2MMdvc4pyxKjKUbbCjh24p33PkIdKK+qrn40fEyO4dNK+A9jb2IYi3jk0acsqdgSoAzj0Arj/ANl3SbWbxp4s+JfiSxiXTfDNpcXcsDx/J9pfcRGAe4AfA7HbTVdqLk1+IOjqkn+B4LRXvP7YGh6fc3nhr4l6BbxxaT4n02NnWNQFjnVAcEDjJUgfVDXtHjPxR4m8F/Dn4ft4N+HVh4lN7o0LXbNp7ymIrDFtyY/XJ6+lJ4nSLS3BUNWm9j4q0PS77W9XttJ0uD7RfXTiOCLeql2PQAsQMmo9SsrrTdRudPvoWgurWZ4Z4m6o6khlP0IIr6x+NDW/if8AZjbxn4v8H2XhLxXBfIlgsUPkyuRKBwD8+Cm44PTbmvku8ubi8u5ry7mee4ndpJZHOWdiclie5JrSjUdRN2IqQUNCFvun6V9q/Fn4t678Lvhr8NBo2maXejUtGXzPtsbNt8uKHG3BH985/Cvis9DXpNx4Zu/EcdpC3jhry1sYVXZeSO4tjtBZIwTjhdvAx0xk4qa8IycXLYujKST5dzodb/aK8Z+JvE/hy51z7Ha6PpOq299JZWMRUSGNwcsSSTgZwOma9p+Lfgv4l6p8TrX4r/BfUrO6j1TS44GmSWHKqB1AlBUqwC9OQQa+YrLwH9v061uLXWLaN5SVPnkKrNtLfL7AAg57iuh0Xwv4r0lZbfSPH0um2KLGzeReyRKXYDICBgOGPJ9OTWM4QTThp8jWLnb3tT6L+JqeKF8P/BNPGjb/ABCPFVt9vYbMGTD/ANz5emOnFc98fP2hvFngT4r6t4Y0vRNCuLezEJjmuYnMh3xK5yQw7tXhV7b65f7LfVPiLfT6pZX7m2SW6llUFAgEiHPyvmTA5zwR71Dq3gPWL+8kv9Y8W2l1cvAJ5Z7iV5HZAdoO48t04x1xUQowTXOypTm17qMb4qfEXxP8SNbTVvE11FI8MRit4YY9kUKE5IUe56kkk19Y6z4iHhbxF8Bbydgtpf6W2m3O7oUmhgUZ+j7DXync+Aymm3V7D4i0qcW0DzNGCysyjoBnqT+law0DUtYnisdS8bPOthaJcWQkuSywghvkXc3ysCiD5fX2rWpCEkktlczg5xbutWfSXizS9P8Ah3q/wv8AhfpMoI1Dxa+rXGOCY1lLID9Nyj/tnVnwZdXFj+0B8b721bZPb6ZBLE2M7WWElTg+4r5uufCni6/10Xdx45+2anp7RrHcG7lkmiLHKiM53Zw2fl9/Sl/4RnxVBqeounxEhF/cRn7bIt/IGuEAxhnz8/XAB7c1j7KNrc2v/Bua88r/AAlpf2lvjNtBPiyPp/0Drf8A+Ir2Ow1Hwb8MP2e9JsPiVpV9qdx43nl1K/tbU+XI5YrINxDKQoHljAPUnjrXzrF4Die5ltE8RWLTJHFIr7SImDF889eAoJOOM+1W30O+8WWtvNeeMzeS2kDM7X87uIY/MZVCA8jIQtgZ7dK2nCnK1tF1MoOavfVn0HcXXgX4wfs5+I/Cfw/0i/01vDCreWVnduXcMN7/ACEsxIYeYvXgn6V1HjNPjS3w1+Hn/CpH2L/YsP8AaGfs3/PGLZ/rx/vdPxr5d0nwzqPh+/s20vxm9ol84guJNPneNyCjSKPl6ghTweQR0NacOn+ObeB1j+J15bWkUhht/wDiZSqNi5CnAboQOg6Vi6Svo9PM1Un1Wvke0fHGw8RTfsrPd/GD7EfGFrfr/Z8ieX5mWkUbf3fykmPfkLxgA9RXx1XoPjjw94kk0mTVdc8YLrQtVBVJbx5mGWUHbuOP4geOo/HHn1dWHjyxepzV3eS0CiiiugxCiiigAqSeeacqZ5pJSiBFLuW2qOijPQD0oooAjpKKKAJbeaa2mWa3mkhlX7rxsVYfQio6KKACiiigB3mSeV5W9vL3btmeM9M49abRRQAUUUUAf//Z">
            <a:extLst>
              <a:ext uri="{FF2B5EF4-FFF2-40B4-BE49-F238E27FC236}">
                <a16:creationId xmlns:a16="http://schemas.microsoft.com/office/drawing/2014/main" id="{A93A3007-9383-48FF-9B96-FBF419756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20" descr="data:image/jpg;base64,%20/9j/4AAQSkZJRgABAQEAYABgAAD/2wBDAAUDBAQEAwUEBAQFBQUGBwwIBwcHBw8LCwkMEQ8SEhEPERETFhwXExQaFRERGCEYGh0dHx8fExciJCIeJBweHx7/2wBDAQUFBQcGBw4ICA4eFBEUHh4eHh4eHh4eHh4eHh4eHh4eHh4eHh4eHh4eHh4eHh4eHh4eHh4eHh4eHh4eHh4eHh7/wAARCAA1AH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copD0NfWVj8A/g5ZeEPD2r+LPG8+iT6tYRXKrdX8MCuxRWcJuHIBYfmK+gq1o07XPIp03O9j5Oor3348fAnRvCngi28deBfETa9okkyRS4dJcBztV0dOGG75SPUiuo0X9nPwF4d8MafffFXx5Houp36B1t/tMUCRnAJQF+XIyMkcZrP61T5UyvYTvY+WqK+gfG/wu+ENvrnhHTPBnjga5Lq2txWN7HDfRTPFA+cuAvQ5wMn1rvdX+APwG0jWH0fVPiQbDUkKq1rc6rBHKpYArlWweQRj60PFQVt/uGsPI+QaK9Q/aM+E0vwp8S2lrBfvqOlajC01ncOgVwVOGRscZGQcjqDXoXxA/Z98P6N8AU+IGkX2pTakun2t9NDIymPa+zzMDGeAxP4Vf1iFovuR7Gd2ux820V6/+y98KNP+KfiPV7bWbm8ttP0+0WQvbEBjK7YUZPsGP4VPL8E31b9ojU/hn4dvJI7GxxJNeXA3tFCERmYgYycuAB7ih14KTi+gKlJpNdTxmivrG5+Bv7Pul3D6dq3xWijvrc+XcJJqtvGyuOoK/wAJ9q8Y+Cvw8sPH/wAYW8Km7mGjRNcyy3MLDd5EeQrA9OSU596UcRCScuiHKhJNLuea0V6N+0X8Pbf4afEWXQdPmnn02W1iurSWYgsysCGBI4OGVvwxXtlh8Avg5Z+EPD2reLPHE2i3GrafDcqt1qEMCuzRqzbN/UAt/KlLEQjFS7hGjJtrsfJtFfSvxM+EmjfDfw3p3xa+GfiVNesNPu4zKsrR3ELqX2ZDLwy7jtYe/tXz34o1GPWPEuqatDbLax3t5LcJAuMRB3LBRjsM4q6dVVNY7EzpuG5mt90/Svs74xfCXxZ8UPhr8Mm8LnTR/Z2jKLj7XcNH/rIoNuMK2fuGvjFvun6V9XftJeMfFXhP4bfCn/hG9ev9JF1ox8/7M+3zNsVvtz9Nx/OscRzc8OXfU1oNcsubY7vQvBx+HPwN8O+AfFV7aXGoax4ms4xHE5ZAz3cblUyASAqEk4HJriPjl4Pf4pftVzeEb3W/7LtrLQ45YZWQOF/iIAJHUv8ApXzxD4+8TXHjPRvE2ua1qGr3OlXcVxF9pnL7djhiFB4Gcdq+p/jr8FG+Nep6V8QvA+u6YYb6xjSVbktscLkqylQcNg7SpHGK53B0ppye99fM2UlUjaK2scRqvwMh+Ffjz4ea1D4lOrrfeJra2C+QEC87t2QTn7uK3/j/APs8+P8Ax58XtW8SaPJokem3vkKjXF0yyKFiRGJUIe6nvzW/448M3vg3wf8AA3wvqEkEt1p3ii1hleDJQnDnjIBxz6V5f+1N8R/HugfHHXtJ0XxZqun2ES2/l28Eu1E3QITgY7kk/jRTlUnJcr11/Mc1CEXdaaGv+3XcWen6Z4F8HrdC5vtMsXad8/Nt2JGpPpuKMfwr2WzePVPCfhnwNckGLxF4EljjUjP72OOHH6SE/hXwHq2oX2qXs1/qd7c3t3NzJPcSF3c+5PNfZPjLWz4b179nnVWYpE1uLWU/7E0MMZ/9DzTq0eSEY+pNKpzSlL0MP9leGXwh8Im1WVTDfeIfF1npadmKpKqsAfwm/I12vw2tXuP2nvjB5Ewt7k2NtFFPjPlFox834EA/hUHxeWw8O/Ev4R+A9KXZBJ4il1aWMcctKxHH+9I/5VD4az/wvP47dc/2RF/6INZSfMpT7r9UbJcto9v8jjm/ZAkkcvJ8R7R3YlmY2XJJ6n79YnwG0yTwP8Kvit42G6W5gSTQ7CVV5Z87Syj/AHnjP4V83rLIEH7xxx/eNfY48eyfs9/AjwHp8OjwX+q6xHJd3EM0hTZuAkYnHf50X8DXRVjUilFu9/kc9NwbckrWOH/aMt5PFv7PPw7+IjRt9stIP7MvyQd2cbcn/gcR/wC+69Y8c/B6H4rfDX4eNL4jTRv7N0WEANCH8zfDF6kYxt/WsnSviA/7RHwX8faDdaPBp+p2Fqs9tFFIX3kAujDPfdHj8RSfFr4O+JPir8Nvhq2gz6XB/ZuixCb7c7qTvhixt2q39056VhzNWi3ytN/ibWTvJK9zJ+OHh8fCL9llPA1jJdaymqal+/1ARgRQ/OJMHBO3OwKPXnmvkSvsD4j+Fp/hb+xve+EPFGpWt5qNzfKLVYmJRWaZXCpuAJCqrMeB1NfH9dmEd4t7679zmxC95egHoa9B1rwn441VNMtbrU5dUtYrZGg+13gRLVHwMBZGBC8L8yjB+XHpXn1bml+LfEGmCb7Ff+V5zFpD5akklQp5x6AVvNSdnEyg468xbXwRrU9hb3VkkdyZB86bxGEJG5VDOQHJU5wuSO4rc0PRfiZo0r6bomsXthDsSZxa6sI4suobgK+C2Tt+UHmucsPGXiOxgihtNQ8pIiWXbGuSSCvJxk4DEDPQcVaHxD8XLG8a6qUV9u4LEozt+727YrOUaj7GilTXc3rrT/iTq2mJf33iTUbmfTr8rHFc6jxBIiqfMSVn8vIDjo2cHPSsrU/B/jzV79r7VI2vLyVQzy3WpQtIQMLli0meOAc9O+Kw38SazJqR1B7wtcF2csUByWKlgR6HYvHtWtf/ABC8SXKhY7lbZTarbyhBnzcEku2f4iTzRyzW1g5qb3uQXvgPxRa2ct3Np8JgiRpJGjvYH2qvU4Vyfp69s1sP4f8AG+stDZ6jrFxKNNt0uLNJ7wyiKIqxDIFJ2YEY4OCOK54eL/EQtLi0/tOTyLiEwypgYZD2ot/F/iO3uWuINUljlaEQMwA5jHRenTmm1Ua6CvTXc6C+0f4m3mswalfXt5PqVoF8m5l1iJpIAW+UhzJ8oyc5z/ED0IqUaJ8VILu/vRd6jHd3i7L1xq0fmzKB0k/eZIA+XnjPy9eKzLD4jeJoNSmvLm6S8S4dHuIJVASUquFzjnjA/Kqz+PvFrXkt2dYl86VCjttHzKeoNTy1NrIfNT8yRfAPiEPLB5VobqJYnNut5EzEOXA53Yz8h4BJ5HrWhqfh7xt4kttPuLvULvWJRG4QXV0NkCLJsISSR9jDcOdpwBgnisKLxf4iiuWuU1FhMyKhbYuSFzt7dRuODUWl+J9c0yOeOxvmiWeIRSAKDuQFiB+bN+dVap5CTp+Z0+h+GfHGganaJp+pXekPqJMMk1ncZPA3BT5bEvkcjGQav2yfF6MSWln4k1lYbaRraIJq/loTHxhQzjC4HGQOw68VycvjPXpoYFmuhLJBMsiO6g8LGyBSvQjDN25zUj+PPFbweSdWcISGO2NQWPPJIHPU1LhN9ilOmtrlrxhpfj64s/7U8U3V9ew26gh7vUVmKBiF+VS5I5ODgdjnoccfXQ6n408Talp82n3upvNbzjEilB83Knk4z1Vfyrnq1gmlqZTab0CiiirICiiigAooooAKKKKACiiigAooooAKKKKACiiigD//2Q==">
            <a:extLst>
              <a:ext uri="{FF2B5EF4-FFF2-40B4-BE49-F238E27FC236}">
                <a16:creationId xmlns:a16="http://schemas.microsoft.com/office/drawing/2014/main" id="{226E1D2B-150C-4D9D-BDD7-BC446FADB7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22" descr="data:image/jpg;base64,%20/9j/4AAQSkZJRgABAQEAYABgAAD/2wBDAAUDBAQEAwUEBAQFBQUGBwwIBwcHBw8LCwkMEQ8SEhEPERETFhwXExQaFRERGCEYGh0dHx8fExciJCIeJBweHx7/2wBDAQUFBQcGBw4ICA4eFBEUHh4eHh4eHh4eHh4eHh4eHh4eHh4eHh4eHh4eHh4eHh4eHh4eHh4eHh4eHh4eHh4eHh7/wAARCAA1AH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copD0NfWVj8A/g5ZeEPD2r+LPG8+iT6tYRXKrdX8MCuxRWcJuHIBYfmK+gq1o07XPIp03O9j5Oor3348fAnRvCngi28deBfETa9okkyRS4dJcBztV0dOGG75SPUiuo0X9nPwF4d8MafffFXx5Houp36B1t/tMUCRnAJQF+XIyMkcZrP61T5UyvYTvY+WqK+gfG/wu+ENvrnhHTPBnjga5Lq2txWN7HDfRTPFA+cuAvQ5wMn1rvdX+APwG0jWH0fVPiQbDUkKq1rc6rBHKpYArlWweQRj60PFQVt/uGsPI+QaK9Q/aM+E0vwp8S2lrBfvqOlajC01ncOgVwVOGRscZGQcjqDXoXxA/Z98P6N8AU+IGkX2pTakun2t9NDIymPa+zzMDGeAxP4Vf1iFovuR7Gd2ux820V6/+y98KNP+KfiPV7bWbm8ttP0+0WQvbEBjK7YUZPsGP4VPL8E31b9ojU/hn4dvJI7GxxJNeXA3tFCERmYgYycuAB7ih14KTi+gKlJpNdTxmivrG5+Bv7Pul3D6dq3xWijvrc+XcJJqtvGyuOoK/wAJ9q8Y+Cvw8sPH/wAYW8Km7mGjRNcyy3MLDd5EeQrA9OSU596UcRCScuiHKhJNLuea0V6N+0X8Pbf4afEWXQdPmnn02W1iurSWYgsysCGBI4OGVvwxXtlh8Avg5Z+EPD2reLPHE2i3GrafDcqt1qEMCuzRqzbN/UAt/KlLEQjFS7hGjJtrsfJtFfSvxM+EmjfDfw3p3xa+GfiVNesNPu4zKsrR3ELqX2ZDLwy7jtYe/tXz34o1GPWPEuqatDbLax3t5LcJAuMRB3LBRjsM4q6dVVNY7EzpuG5mt90/Svs74xfCXxZ8UPhr8Mm8LnTR/Z2jKLj7XcNH/rIoNuMK2fuGvjFvun6V9XftJeMfFXhP4bfCn/hG9ev9JF1ox8/7M+3zNsVvtz9Nx/OscRzc8OXfU1oNcsubY7vQvBx+HPwN8O+AfFV7aXGoax4ms4xHE5ZAz3cblUyASAqEk4HJriPjl4Pf4pftVzeEb3W/7LtrLQ45YZWQOF/iIAJHUv8ApXzxD4+8TXHjPRvE2ua1qGr3OlXcVxF9pnL7djhiFB4Gcdq+p/jr8FG+Nep6V8QvA+u6YYb6xjSVbktscLkqylQcNg7SpHGK53B0ppye99fM2UlUjaK2scRqvwMh+Ffjz4ea1D4lOrrfeJra2C+QEC87t2QTn7uK3/j/APs8+P8Ax58XtW8SaPJokem3vkKjXF0yyKFiRGJUIe6nvzW/448M3vg3wf8AA3wvqEkEt1p3ii1hleDJQnDnjIBxz6V5f+1N8R/HugfHHXtJ0XxZqun2ES2/l28Eu1E3QITgY7kk/jRTlUnJcr11/Mc1CEXdaaGv+3XcWen6Z4F8HrdC5vtMsXad8/Nt2JGpPpuKMfwr2WzePVPCfhnwNckGLxF4EljjUjP72OOHH6SE/hXwHq2oX2qXs1/qd7c3t3NzJPcSF3c+5PNfZPjLWz4b179nnVWYpE1uLWU/7E0MMZ/9DzTq0eSEY+pNKpzSlL0MP9leGXwh8Im1WVTDfeIfF1npadmKpKqsAfwm/I12vw2tXuP2nvjB5Ewt7k2NtFFPjPlFox834EA/hUHxeWw8O/Ev4R+A9KXZBJ4il1aWMcctKxHH+9I/5VD4az/wvP47dc/2RF/6INZSfMpT7r9UbJcto9v8jjm/ZAkkcvJ8R7R3YlmY2XJJ6n79YnwG0yTwP8Kvit42G6W5gSTQ7CVV5Z87Syj/AHnjP4V83rLIEH7xxx/eNfY48eyfs9/AjwHp8OjwX+q6xHJd3EM0hTZuAkYnHf50X8DXRVjUilFu9/kc9NwbckrWOH/aMt5PFv7PPw7+IjRt9stIP7MvyQd2cbcn/gcR/wC+69Y8c/B6H4rfDX4eNL4jTRv7N0WEANCH8zfDF6kYxt/WsnSviA/7RHwX8faDdaPBp+p2Fqs9tFFIX3kAujDPfdHj8RSfFr4O+JPir8Nvhq2gz6XB/ZuixCb7c7qTvhixt2q39056VhzNWi3ytN/ibWTvJK9zJ+OHh8fCL9llPA1jJdaymqal+/1ARgRQ/OJMHBO3OwKPXnmvkSvsD4j+Fp/hb+xve+EPFGpWt5qNzfKLVYmJRWaZXCpuAJCqrMeB1NfH9dmEd4t7679zmxC95egHoa9B1rwn441VNMtbrU5dUtYrZGg+13gRLVHwMBZGBC8L8yjB+XHpXn1bml+LfEGmCb7Ff+V5zFpD5akklQp5x6AVvNSdnEyg468xbXwRrU9hb3VkkdyZB86bxGEJG5VDOQHJU5wuSO4rc0PRfiZo0r6bomsXthDsSZxa6sI4suobgK+C2Tt+UHmucsPGXiOxgihtNQ8pIiWXbGuSSCvJxk4DEDPQcVaHxD8XLG8a6qUV9u4LEozt+727YrOUaj7GilTXc3rrT/iTq2mJf33iTUbmfTr8rHFc6jxBIiqfMSVn8vIDjo2cHPSsrU/B/jzV79r7VI2vLyVQzy3WpQtIQMLli0meOAc9O+Kw38SazJqR1B7wtcF2csUByWKlgR6HYvHtWtf/ABC8SXKhY7lbZTarbyhBnzcEku2f4iTzRyzW1g5qb3uQXvgPxRa2ct3Np8JgiRpJGjvYH2qvU4Vyfp69s1sP4f8AG+stDZ6jrFxKNNt0uLNJ7wyiKIqxDIFJ2YEY4OCOK54eL/EQtLi0/tOTyLiEwypgYZD2ot/F/iO3uWuINUljlaEQMwA5jHRenTmm1Ua6CvTXc6C+0f4m3mswalfXt5PqVoF8m5l1iJpIAW+UhzJ8oyc5z/ED0IqUaJ8VILu/vRd6jHd3i7L1xq0fmzKB0k/eZIA+XnjPy9eKzLD4jeJoNSmvLm6S8S4dHuIJVASUquFzjnjA/Kqz+PvFrXkt2dYl86VCjttHzKeoNTy1NrIfNT8yRfAPiEPLB5VobqJYnNut5EzEOXA53Yz8h4BJ5HrWhqfh7xt4kttPuLvULvWJRG4QXV0NkCLJsISSR9jDcOdpwBgnisKLxf4iiuWuU1FhMyKhbYuSFzt7dRuODUWl+J9c0yOeOxvmiWeIRSAKDuQFiB+bN+dVap5CTp+Z0+h+GfHGganaJp+pXekPqJMMk1ncZPA3BT5bEvkcjGQav2yfF6MSWln4k1lYbaRraIJq/loTHxhQzjC4HGQOw68VycvjPXpoYFmuhLJBMsiO6g8LGyBSvQjDN25zUj+PPFbweSdWcISGO2NQWPPJIHPU1LhN9ilOmtrlrxhpfj64s/7U8U3V9ew26gh7vUVmKBiF+VS5I5ODgdjnoccfXQ6n408Talp82n3upvNbzjEilB83Knk4z1Vfyrnq1gmlqZTab0CiiirICiiigAooooAKKKKACiiigAooooAKKKKACiiigD//2Q==">
            <a:extLst>
              <a:ext uri="{FF2B5EF4-FFF2-40B4-BE49-F238E27FC236}">
                <a16:creationId xmlns:a16="http://schemas.microsoft.com/office/drawing/2014/main" id="{2732D4F8-E1B9-4DD8-9703-718A721C85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" name="Picture 70" descr="C:\Users\10845\AppData\Local\Microsoft\Windows\INetCache\Content.MSO\93E21870.tmp">
            <a:extLst>
              <a:ext uri="{FF2B5EF4-FFF2-40B4-BE49-F238E27FC236}">
                <a16:creationId xmlns:a16="http://schemas.microsoft.com/office/drawing/2014/main" id="{DD142799-90A6-4229-9381-B3F9C98F1D3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1209675" cy="38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F0AD82-CE98-40FC-95BC-DC70C949D4BD}"/>
              </a:ext>
            </a:extLst>
          </p:cNvPr>
          <p:cNvCxnSpPr>
            <a:cxnSpLocks/>
          </p:cNvCxnSpPr>
          <p:nvPr/>
        </p:nvCxnSpPr>
        <p:spPr>
          <a:xfrm>
            <a:off x="2809806" y="3723882"/>
            <a:ext cx="566318" cy="54331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50" name="Picture 26" descr="Image result for PGP faculty ICON">
            <a:extLst>
              <a:ext uri="{FF2B5EF4-FFF2-40B4-BE49-F238E27FC236}">
                <a16:creationId xmlns:a16="http://schemas.microsoft.com/office/drawing/2014/main" id="{D35B0936-A2E2-4577-8EAF-D6876356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8960"/>
            <a:ext cx="647947" cy="6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423CE98-D8EB-4956-A8D8-DB7BD523B172}"/>
              </a:ext>
            </a:extLst>
          </p:cNvPr>
          <p:cNvSpPr txBox="1"/>
          <p:nvPr/>
        </p:nvSpPr>
        <p:spPr>
          <a:xfrm>
            <a:off x="2271224" y="2206823"/>
            <a:ext cx="100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Faculty</a:t>
            </a:r>
          </a:p>
        </p:txBody>
      </p:sp>
      <p:pic>
        <p:nvPicPr>
          <p:cNvPr id="1054" name="Picture 30" descr="Image result for IT Admin reports">
            <a:extLst>
              <a:ext uri="{FF2B5EF4-FFF2-40B4-BE49-F238E27FC236}">
                <a16:creationId xmlns:a16="http://schemas.microsoft.com/office/drawing/2014/main" id="{D4E3232A-FE70-4ED9-8B5F-B8FC2ACA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24" y="1669374"/>
            <a:ext cx="965047" cy="5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92B6231-BF4B-4080-B70F-79DFEAFF5C28}"/>
              </a:ext>
            </a:extLst>
          </p:cNvPr>
          <p:cNvSpPr txBox="1"/>
          <p:nvPr/>
        </p:nvSpPr>
        <p:spPr>
          <a:xfrm>
            <a:off x="3712703" y="2209800"/>
            <a:ext cx="124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Learning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Operations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C003A4E-9AC0-460F-8AE2-7E57423E965E}"/>
              </a:ext>
            </a:extLst>
          </p:cNvPr>
          <p:cNvCxnSpPr>
            <a:cxnSpLocks/>
          </p:cNvCxnSpPr>
          <p:nvPr/>
        </p:nvCxnSpPr>
        <p:spPr>
          <a:xfrm flipH="1">
            <a:off x="2778257" y="2590800"/>
            <a:ext cx="726943" cy="2928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F05BB6F-73F5-4699-8F2D-BF148C97D0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400" y="5029705"/>
            <a:ext cx="1366132" cy="913895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429A9DE-7B9A-4258-A578-E85DB28CEC2C}"/>
              </a:ext>
            </a:extLst>
          </p:cNvPr>
          <p:cNvCxnSpPr>
            <a:cxnSpLocks/>
          </p:cNvCxnSpPr>
          <p:nvPr/>
        </p:nvCxnSpPr>
        <p:spPr>
          <a:xfrm flipH="1">
            <a:off x="1914710" y="3638550"/>
            <a:ext cx="371452" cy="13144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B055F3B-1688-4EF7-B9AE-981ABD5F9D97}"/>
              </a:ext>
            </a:extLst>
          </p:cNvPr>
          <p:cNvSpPr txBox="1"/>
          <p:nvPr/>
        </p:nvSpPr>
        <p:spPr>
          <a:xfrm>
            <a:off x="1295400" y="6016823"/>
            <a:ext cx="147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Digital Studios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D81FC-1341-4ED6-A14F-98EA1231D2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0" y="5029705"/>
            <a:ext cx="1542371" cy="91389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BF3AF29-9AF2-4905-A6E0-45E0452BBBCD}"/>
              </a:ext>
            </a:extLst>
          </p:cNvPr>
          <p:cNvSpPr txBox="1"/>
          <p:nvPr/>
        </p:nvSpPr>
        <p:spPr>
          <a:xfrm>
            <a:off x="3176555" y="6016823"/>
            <a:ext cx="147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EdTech Labs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336D4FB-4AE0-4152-8DD6-750BECCB0AAE}"/>
              </a:ext>
            </a:extLst>
          </p:cNvPr>
          <p:cNvCxnSpPr>
            <a:cxnSpLocks/>
          </p:cNvCxnSpPr>
          <p:nvPr/>
        </p:nvCxnSpPr>
        <p:spPr>
          <a:xfrm>
            <a:off x="2484959" y="3581400"/>
            <a:ext cx="848966" cy="136856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502383B-6020-4649-B03B-095214AB0585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BDE752-ECDD-4648-A54D-8C2D086EEB1B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2B08617-DB23-443B-AEEA-5C81D4B7AE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2613167"/>
            <a:ext cx="1022674" cy="66343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7B8448B-4184-49C8-A6C9-0B1009F3C4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1828800"/>
            <a:ext cx="1371600" cy="7303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E0C9D07-5274-4419-9D12-44EF8D57B3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3370780"/>
            <a:ext cx="1098968" cy="74402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51A4C96-83AD-4A17-9CBA-71CACB396C47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1433513" y="3516166"/>
            <a:ext cx="750700" cy="6748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09F9568B-17A9-4740-A768-88C8F00178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191000"/>
            <a:ext cx="792224" cy="792224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8E70059-097B-4405-BE57-8C77A717D916}"/>
              </a:ext>
            </a:extLst>
          </p:cNvPr>
          <p:cNvCxnSpPr>
            <a:cxnSpLocks/>
          </p:cNvCxnSpPr>
          <p:nvPr/>
        </p:nvCxnSpPr>
        <p:spPr>
          <a:xfrm flipH="1">
            <a:off x="609600" y="3561845"/>
            <a:ext cx="1676563" cy="6326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752CB14B-89A7-4170-AAD7-D55A43687A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5029200"/>
            <a:ext cx="1066800" cy="106680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F5A0EA9-70B2-444F-850E-25F41D80C6D7}"/>
              </a:ext>
            </a:extLst>
          </p:cNvPr>
          <p:cNvCxnSpPr>
            <a:cxnSpLocks/>
          </p:cNvCxnSpPr>
          <p:nvPr/>
        </p:nvCxnSpPr>
        <p:spPr>
          <a:xfrm flipH="1">
            <a:off x="866487" y="3633287"/>
            <a:ext cx="1488464" cy="13423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62B93EBE-F0EF-4D8D-889A-FDFF15F957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0" y="5410200"/>
            <a:ext cx="1489357" cy="92166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84F7635-EDE0-42A6-8EC3-7F8C294C2D54}"/>
              </a:ext>
            </a:extLst>
          </p:cNvPr>
          <p:cNvSpPr txBox="1"/>
          <p:nvPr/>
        </p:nvSpPr>
        <p:spPr>
          <a:xfrm>
            <a:off x="6172200" y="5486400"/>
            <a:ext cx="138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Simulations +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 Case Studies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58093A46-EE82-44EA-A0A5-53044C5B19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000" y="5547483"/>
            <a:ext cx="1371600" cy="624717"/>
          </a:xfrm>
          <a:prstGeom prst="rect">
            <a:avLst/>
          </a:prstGeom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430C7DD-446C-4AD7-A283-D9A199D96205}"/>
              </a:ext>
            </a:extLst>
          </p:cNvPr>
          <p:cNvCxnSpPr>
            <a:cxnSpLocks/>
          </p:cNvCxnSpPr>
          <p:nvPr/>
        </p:nvCxnSpPr>
        <p:spPr>
          <a:xfrm>
            <a:off x="2851731" y="3659778"/>
            <a:ext cx="2280999" cy="16392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8CD22A6-03B7-4378-B801-7EDD5BF6CBEE}"/>
              </a:ext>
            </a:extLst>
          </p:cNvPr>
          <p:cNvCxnSpPr>
            <a:cxnSpLocks/>
          </p:cNvCxnSpPr>
          <p:nvPr/>
        </p:nvCxnSpPr>
        <p:spPr>
          <a:xfrm>
            <a:off x="2930742" y="3667487"/>
            <a:ext cx="4650686" cy="1911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9" name="Picture 98">
            <a:extLst>
              <a:ext uri="{FF2B5EF4-FFF2-40B4-BE49-F238E27FC236}">
                <a16:creationId xmlns:a16="http://schemas.microsoft.com/office/drawing/2014/main" id="{1F70C4D0-08FD-4CE4-A018-3CEA5DB114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54670" y="3200400"/>
            <a:ext cx="421930" cy="190308"/>
          </a:xfrm>
          <a:prstGeom prst="rect">
            <a:avLst/>
          </a:prstGeom>
        </p:spPr>
      </p:pic>
      <p:sp>
        <p:nvSpPr>
          <p:cNvPr id="107" name="Oval 106">
            <a:extLst>
              <a:ext uri="{FF2B5EF4-FFF2-40B4-BE49-F238E27FC236}">
                <a16:creationId xmlns:a16="http://schemas.microsoft.com/office/drawing/2014/main" id="{991D21CE-5053-412E-BAC5-04D292BF0A9B}"/>
              </a:ext>
            </a:extLst>
          </p:cNvPr>
          <p:cNvSpPr/>
          <p:nvPr/>
        </p:nvSpPr>
        <p:spPr>
          <a:xfrm>
            <a:off x="1433513" y="893250"/>
            <a:ext cx="4915447" cy="4873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SB PowerPoint Template - 2012 - V1.0">
  <a:themeElements>
    <a:clrScheme name="I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E95"/>
      </a:accent1>
      <a:accent2>
        <a:srgbClr val="006BAC"/>
      </a:accent2>
      <a:accent3>
        <a:srgbClr val="4436C6"/>
      </a:accent3>
      <a:accent4>
        <a:srgbClr val="005B60"/>
      </a:accent4>
      <a:accent5>
        <a:srgbClr val="8B7765"/>
      </a:accent5>
      <a:accent6>
        <a:srgbClr val="530D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ISB PowerPoint Template - 2012 - V1 0</Template>
  <TotalTime>17587</TotalTime>
  <Words>371</Words>
  <Application>Microsoft Office PowerPoint</Application>
  <PresentationFormat>On-screen Show (4:3)</PresentationFormat>
  <Paragraphs>76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Courier New</vt:lpstr>
      <vt:lpstr>Perpetua</vt:lpstr>
      <vt:lpstr>Wingdings</vt:lpstr>
      <vt:lpstr>ISB PowerPoint Template - 2012 - V1.0</vt:lpstr>
      <vt:lpstr>Default Design</vt:lpstr>
      <vt:lpstr>ISB – Digital Learning Eco System Learning @ ISB is a blend of Class room Teaching &amp; new generation Digital Technologies </vt:lpstr>
      <vt:lpstr>PowerPoint Presentation</vt:lpstr>
      <vt:lpstr>PGP suite + Executive Education </vt:lpstr>
      <vt:lpstr>PowerPoint Presentation</vt:lpstr>
      <vt:lpstr>Certificate Programmes in Areas of National Importance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ISB PowerPoint Template</dc:title>
  <dc:creator>10689</dc:creator>
  <cp:keywords>Annual Plans</cp:keywords>
  <cp:lastModifiedBy>Antarpreet Singh</cp:lastModifiedBy>
  <cp:revision>285</cp:revision>
  <dcterms:created xsi:type="dcterms:W3CDTF">2014-10-06T08:24:11Z</dcterms:created>
  <dcterms:modified xsi:type="dcterms:W3CDTF">2018-12-06T17:54:41Z</dcterms:modified>
  <cp:category>Marketing &amp; Communications</cp:category>
</cp:coreProperties>
</file>