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278" r:id="rId3"/>
    <p:sldId id="273" r:id="rId4"/>
    <p:sldId id="279" r:id="rId5"/>
    <p:sldId id="292" r:id="rId6"/>
    <p:sldId id="283" r:id="rId7"/>
    <p:sldId id="293" r:id="rId8"/>
    <p:sldId id="274" r:id="rId9"/>
    <p:sldId id="294" r:id="rId10"/>
    <p:sldId id="285" r:id="rId11"/>
    <p:sldId id="296" r:id="rId12"/>
    <p:sldId id="290" r:id="rId13"/>
    <p:sldId id="287" r:id="rId14"/>
    <p:sldId id="264" r:id="rId15"/>
    <p:sldId id="291" r:id="rId16"/>
    <p:sldId id="288" r:id="rId17"/>
    <p:sldId id="269" r:id="rId18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9BBB59"/>
    <a:srgbClr val="942825"/>
    <a:srgbClr val="961823"/>
    <a:srgbClr val="4F81BD"/>
    <a:srgbClr val="EEECE1"/>
    <a:srgbClr val="FEFEFE"/>
    <a:srgbClr val="8064A2"/>
    <a:srgbClr val="00B0F0"/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4255" autoAdjust="0"/>
  </p:normalViewPr>
  <p:slideViewPr>
    <p:cSldViewPr>
      <p:cViewPr varScale="1">
        <p:scale>
          <a:sx n="63" d="100"/>
          <a:sy n="63" d="100"/>
        </p:scale>
        <p:origin x="526" y="24"/>
      </p:cViewPr>
      <p:guideLst>
        <p:guide orient="horz" pos="2160"/>
        <p:guide pos="3839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9A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cat>
            <c:strRef>
              <c:f>Sheet1!$A$2:$A$5</c:f>
              <c:strCache>
                <c:ptCount val="4"/>
                <c:pt idx="0">
                  <c:v> Automating the work </c:v>
                </c:pt>
                <c:pt idx="1">
                  <c:v>Re-train existing employees</c:v>
                </c:pt>
                <c:pt idx="2">
                  <c:v>Hire new permanent staff with skills relevant to new technologies </c:v>
                </c:pt>
                <c:pt idx="3">
                  <c:v>Expect existing employees to pick up skills on the job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83</c:v>
                </c:pt>
                <c:pt idx="1">
                  <c:v>79</c:v>
                </c:pt>
                <c:pt idx="2">
                  <c:v>78</c:v>
                </c:pt>
                <c:pt idx="3">
                  <c:v>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903450432"/>
        <c:axId val="1903444992"/>
      </c:barChart>
      <c:catAx>
        <c:axId val="1903450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3444992"/>
        <c:crosses val="autoZero"/>
        <c:auto val="1"/>
        <c:lblAlgn val="ctr"/>
        <c:lblOffset val="100"/>
        <c:noMultiLvlLbl val="0"/>
      </c:catAx>
      <c:valAx>
        <c:axId val="1903444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345043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2603EA-BD27-4911-80B8-ACEA0E3124AB}" type="doc">
      <dgm:prSet loTypeId="urn:microsoft.com/office/officeart/2008/layout/AscendingPictureAccentProcess" loCatId="pictur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BCE82762-E2AA-4FEE-B508-5690F6DED5BD}">
      <dgm:prSet phldrT="[Text]"/>
      <dgm:spPr/>
      <dgm:t>
        <a:bodyPr/>
        <a:lstStyle/>
        <a:p>
          <a:r>
            <a:rPr lang="en-US" dirty="0" smtClean="0"/>
            <a:t>Digital Capabilities</a:t>
          </a:r>
          <a:endParaRPr lang="en-IN" dirty="0"/>
        </a:p>
      </dgm:t>
    </dgm:pt>
    <dgm:pt modelId="{71648D25-CCB4-4A92-8C1C-E6DC7611C463}" type="parTrans" cxnId="{4AEDB265-0025-405D-A61A-72230AF679BA}">
      <dgm:prSet/>
      <dgm:spPr/>
      <dgm:t>
        <a:bodyPr/>
        <a:lstStyle/>
        <a:p>
          <a:endParaRPr lang="en-IN"/>
        </a:p>
      </dgm:t>
    </dgm:pt>
    <dgm:pt modelId="{5D60B946-B882-49D3-BE72-CA7F0E8FD10A}" type="sibTrans" cxnId="{4AEDB265-0025-405D-A61A-72230AF679BA}">
      <dgm:prSet/>
      <dgm:spPr/>
      <dgm:t>
        <a:bodyPr/>
        <a:lstStyle/>
        <a:p>
          <a:endParaRPr lang="en-IN"/>
        </a:p>
      </dgm:t>
    </dgm:pt>
    <dgm:pt modelId="{97736449-3816-4B55-8F69-FB59FE14DC0C}">
      <dgm:prSet phldrT="[Text]"/>
      <dgm:spPr/>
      <dgm:t>
        <a:bodyPr/>
        <a:lstStyle/>
        <a:p>
          <a:r>
            <a:rPr lang="en-US" dirty="0" smtClean="0"/>
            <a:t>Digital Vision, Culture and TALENT</a:t>
          </a:r>
          <a:endParaRPr lang="en-IN" dirty="0"/>
        </a:p>
      </dgm:t>
    </dgm:pt>
    <dgm:pt modelId="{316A9D84-2D16-4141-8D82-33B72D2F9926}" type="parTrans" cxnId="{37AB1BAE-4B01-44AA-930B-AEF964D927A6}">
      <dgm:prSet/>
      <dgm:spPr/>
      <dgm:t>
        <a:bodyPr/>
        <a:lstStyle/>
        <a:p>
          <a:endParaRPr lang="en-IN"/>
        </a:p>
      </dgm:t>
    </dgm:pt>
    <dgm:pt modelId="{0D43310A-337B-4BE8-B544-4F7D827F7F43}" type="sibTrans" cxnId="{37AB1BAE-4B01-44AA-930B-AEF964D927A6}">
      <dgm:prSet/>
      <dgm:spPr/>
      <dgm:t>
        <a:bodyPr/>
        <a:lstStyle/>
        <a:p>
          <a:endParaRPr lang="en-IN"/>
        </a:p>
      </dgm:t>
    </dgm:pt>
    <dgm:pt modelId="{46E79E60-6D1D-4963-8A76-16CE7310EB91}" type="pres">
      <dgm:prSet presAssocID="{3D2603EA-BD27-4911-80B8-ACEA0E3124A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IN"/>
        </a:p>
      </dgm:t>
    </dgm:pt>
    <dgm:pt modelId="{512D2133-5CBE-43A8-9A95-38A36024E119}" type="pres">
      <dgm:prSet presAssocID="{3D2603EA-BD27-4911-80B8-ACEA0E3124AB}" presName="dot1" presStyleLbl="alignNode1" presStyleIdx="0" presStyleCnt="10"/>
      <dgm:spPr/>
    </dgm:pt>
    <dgm:pt modelId="{7664C058-F3B2-4416-8C04-8C4FBD86B296}" type="pres">
      <dgm:prSet presAssocID="{3D2603EA-BD27-4911-80B8-ACEA0E3124AB}" presName="dot2" presStyleLbl="alignNode1" presStyleIdx="1" presStyleCnt="10"/>
      <dgm:spPr/>
    </dgm:pt>
    <dgm:pt modelId="{C02406A9-4ED3-4C79-97AE-6B218E129636}" type="pres">
      <dgm:prSet presAssocID="{3D2603EA-BD27-4911-80B8-ACEA0E3124AB}" presName="dot3" presStyleLbl="alignNode1" presStyleIdx="2" presStyleCnt="10"/>
      <dgm:spPr/>
    </dgm:pt>
    <dgm:pt modelId="{0A1646A1-F54D-4578-BA2B-D9E6A7ACC7D5}" type="pres">
      <dgm:prSet presAssocID="{3D2603EA-BD27-4911-80B8-ACEA0E3124AB}" presName="dotArrow1" presStyleLbl="alignNode1" presStyleIdx="3" presStyleCnt="10"/>
      <dgm:spPr/>
    </dgm:pt>
    <dgm:pt modelId="{39E6EEC4-CD45-40CF-8401-9619C27109C8}" type="pres">
      <dgm:prSet presAssocID="{3D2603EA-BD27-4911-80B8-ACEA0E3124AB}" presName="dotArrow2" presStyleLbl="alignNode1" presStyleIdx="4" presStyleCnt="10"/>
      <dgm:spPr/>
    </dgm:pt>
    <dgm:pt modelId="{8C967946-FD2D-4FF8-A880-302E05C70001}" type="pres">
      <dgm:prSet presAssocID="{3D2603EA-BD27-4911-80B8-ACEA0E3124AB}" presName="dotArrow3" presStyleLbl="alignNode1" presStyleIdx="5" presStyleCnt="10"/>
      <dgm:spPr/>
    </dgm:pt>
    <dgm:pt modelId="{A38B923C-E975-4498-AE88-5419BF5B3C7D}" type="pres">
      <dgm:prSet presAssocID="{3D2603EA-BD27-4911-80B8-ACEA0E3124AB}" presName="dotArrow4" presStyleLbl="alignNode1" presStyleIdx="6" presStyleCnt="10"/>
      <dgm:spPr/>
    </dgm:pt>
    <dgm:pt modelId="{675F60BB-EBD3-4C25-9BC1-3993634CB62B}" type="pres">
      <dgm:prSet presAssocID="{3D2603EA-BD27-4911-80B8-ACEA0E3124AB}" presName="dotArrow5" presStyleLbl="alignNode1" presStyleIdx="7" presStyleCnt="10"/>
      <dgm:spPr/>
    </dgm:pt>
    <dgm:pt modelId="{3CD53B54-1790-4359-83E8-253C69EB3A10}" type="pres">
      <dgm:prSet presAssocID="{3D2603EA-BD27-4911-80B8-ACEA0E3124AB}" presName="dotArrow6" presStyleLbl="alignNode1" presStyleIdx="8" presStyleCnt="10"/>
      <dgm:spPr/>
    </dgm:pt>
    <dgm:pt modelId="{7B4E914D-CE86-4D33-B2DC-656917D4F086}" type="pres">
      <dgm:prSet presAssocID="{3D2603EA-BD27-4911-80B8-ACEA0E3124AB}" presName="dotArrow7" presStyleLbl="alignNode1" presStyleIdx="9" presStyleCnt="10"/>
      <dgm:spPr/>
    </dgm:pt>
    <dgm:pt modelId="{EE806A60-EAE4-4271-96AC-829C5290676D}" type="pres">
      <dgm:prSet presAssocID="{BCE82762-E2AA-4FEE-B508-5690F6DED5BD}" presName="parTx1" presStyleLbl="node1" presStyleIdx="0" presStyleCnt="2"/>
      <dgm:spPr/>
      <dgm:t>
        <a:bodyPr/>
        <a:lstStyle/>
        <a:p>
          <a:endParaRPr lang="en-IN"/>
        </a:p>
      </dgm:t>
    </dgm:pt>
    <dgm:pt modelId="{1CCCD9D5-54A4-4E68-9661-39896A40C9A6}" type="pres">
      <dgm:prSet presAssocID="{5D60B946-B882-49D3-BE72-CA7F0E8FD10A}" presName="picture1" presStyleCnt="0"/>
      <dgm:spPr/>
    </dgm:pt>
    <dgm:pt modelId="{448E1741-4152-40F1-8FA7-E411BA87BEAB}" type="pres">
      <dgm:prSet presAssocID="{5D60B946-B882-49D3-BE72-CA7F0E8FD10A}" presName="imageRepeatNode" presStyleLbl="fgImgPlace1" presStyleIdx="0" presStyleCnt="2"/>
      <dgm:spPr/>
      <dgm:t>
        <a:bodyPr/>
        <a:lstStyle/>
        <a:p>
          <a:endParaRPr lang="en-IN"/>
        </a:p>
      </dgm:t>
    </dgm:pt>
    <dgm:pt modelId="{5B32C7AD-7F55-4C05-AA5D-E18C716D0126}" type="pres">
      <dgm:prSet presAssocID="{97736449-3816-4B55-8F69-FB59FE14DC0C}" presName="parTx2" presStyleLbl="node1" presStyleIdx="1" presStyleCnt="2"/>
      <dgm:spPr/>
      <dgm:t>
        <a:bodyPr/>
        <a:lstStyle/>
        <a:p>
          <a:endParaRPr lang="en-IN"/>
        </a:p>
      </dgm:t>
    </dgm:pt>
    <dgm:pt modelId="{702DE7E4-6AC8-47FB-A26F-FFF164B18362}" type="pres">
      <dgm:prSet presAssocID="{0D43310A-337B-4BE8-B544-4F7D827F7F43}" presName="picture2" presStyleCnt="0"/>
      <dgm:spPr/>
    </dgm:pt>
    <dgm:pt modelId="{EFAC5E52-AFF4-47BE-9B57-6E09F83922DD}" type="pres">
      <dgm:prSet presAssocID="{0D43310A-337B-4BE8-B544-4F7D827F7F43}" presName="imageRepeatNode" presStyleLbl="fgImgPlace1" presStyleIdx="1" presStyleCnt="2"/>
      <dgm:spPr/>
      <dgm:t>
        <a:bodyPr/>
        <a:lstStyle/>
        <a:p>
          <a:endParaRPr lang="en-IN"/>
        </a:p>
      </dgm:t>
    </dgm:pt>
  </dgm:ptLst>
  <dgm:cxnLst>
    <dgm:cxn modelId="{6643DF32-A96E-4759-A26E-97654CEA7514}" type="presOf" srcId="{3D2603EA-BD27-4911-80B8-ACEA0E3124AB}" destId="{46E79E60-6D1D-4963-8A76-16CE7310EB91}" srcOrd="0" destOrd="0" presId="urn:microsoft.com/office/officeart/2008/layout/AscendingPictureAccentProcess"/>
    <dgm:cxn modelId="{4AEDB265-0025-405D-A61A-72230AF679BA}" srcId="{3D2603EA-BD27-4911-80B8-ACEA0E3124AB}" destId="{BCE82762-E2AA-4FEE-B508-5690F6DED5BD}" srcOrd="0" destOrd="0" parTransId="{71648D25-CCB4-4A92-8C1C-E6DC7611C463}" sibTransId="{5D60B946-B882-49D3-BE72-CA7F0E8FD10A}"/>
    <dgm:cxn modelId="{B11176B6-0FB5-4296-BF99-2662AB8B15BE}" type="presOf" srcId="{0D43310A-337B-4BE8-B544-4F7D827F7F43}" destId="{EFAC5E52-AFF4-47BE-9B57-6E09F83922DD}" srcOrd="0" destOrd="0" presId="urn:microsoft.com/office/officeart/2008/layout/AscendingPictureAccentProcess"/>
    <dgm:cxn modelId="{37AB1BAE-4B01-44AA-930B-AEF964D927A6}" srcId="{3D2603EA-BD27-4911-80B8-ACEA0E3124AB}" destId="{97736449-3816-4B55-8F69-FB59FE14DC0C}" srcOrd="1" destOrd="0" parTransId="{316A9D84-2D16-4141-8D82-33B72D2F9926}" sibTransId="{0D43310A-337B-4BE8-B544-4F7D827F7F43}"/>
    <dgm:cxn modelId="{1E57EFB2-9641-4E30-9C02-4AFBC763072E}" type="presOf" srcId="{5D60B946-B882-49D3-BE72-CA7F0E8FD10A}" destId="{448E1741-4152-40F1-8FA7-E411BA87BEAB}" srcOrd="0" destOrd="0" presId="urn:microsoft.com/office/officeart/2008/layout/AscendingPictureAccentProcess"/>
    <dgm:cxn modelId="{F3B12D3F-7DAD-4E94-9D7E-5442C168E439}" type="presOf" srcId="{97736449-3816-4B55-8F69-FB59FE14DC0C}" destId="{5B32C7AD-7F55-4C05-AA5D-E18C716D0126}" srcOrd="0" destOrd="0" presId="urn:microsoft.com/office/officeart/2008/layout/AscendingPictureAccentProcess"/>
    <dgm:cxn modelId="{25AB74AF-24E4-4C0C-8E8C-2FF652D1D455}" type="presOf" srcId="{BCE82762-E2AA-4FEE-B508-5690F6DED5BD}" destId="{EE806A60-EAE4-4271-96AC-829C5290676D}" srcOrd="0" destOrd="0" presId="urn:microsoft.com/office/officeart/2008/layout/AscendingPictureAccentProcess"/>
    <dgm:cxn modelId="{3B87ECFB-1C42-4F09-8C98-30D5EFE0A783}" type="presParOf" srcId="{46E79E60-6D1D-4963-8A76-16CE7310EB91}" destId="{512D2133-5CBE-43A8-9A95-38A36024E119}" srcOrd="0" destOrd="0" presId="urn:microsoft.com/office/officeart/2008/layout/AscendingPictureAccentProcess"/>
    <dgm:cxn modelId="{FD6763AB-2DF6-4E73-99C9-21B3C69FCC2E}" type="presParOf" srcId="{46E79E60-6D1D-4963-8A76-16CE7310EB91}" destId="{7664C058-F3B2-4416-8C04-8C4FBD86B296}" srcOrd="1" destOrd="0" presId="urn:microsoft.com/office/officeart/2008/layout/AscendingPictureAccentProcess"/>
    <dgm:cxn modelId="{D048A815-1B31-4630-9ECD-C0A4CEB39590}" type="presParOf" srcId="{46E79E60-6D1D-4963-8A76-16CE7310EB91}" destId="{C02406A9-4ED3-4C79-97AE-6B218E129636}" srcOrd="2" destOrd="0" presId="urn:microsoft.com/office/officeart/2008/layout/AscendingPictureAccentProcess"/>
    <dgm:cxn modelId="{8DBD5774-14CB-4030-8DC7-492FFF9A7886}" type="presParOf" srcId="{46E79E60-6D1D-4963-8A76-16CE7310EB91}" destId="{0A1646A1-F54D-4578-BA2B-D9E6A7ACC7D5}" srcOrd="3" destOrd="0" presId="urn:microsoft.com/office/officeart/2008/layout/AscendingPictureAccentProcess"/>
    <dgm:cxn modelId="{3D0C8CD1-71BB-4EEB-92AC-3AB8BFFF7A7F}" type="presParOf" srcId="{46E79E60-6D1D-4963-8A76-16CE7310EB91}" destId="{39E6EEC4-CD45-40CF-8401-9619C27109C8}" srcOrd="4" destOrd="0" presId="urn:microsoft.com/office/officeart/2008/layout/AscendingPictureAccentProcess"/>
    <dgm:cxn modelId="{42C3F648-A3B5-44B2-80E2-BD3DB647CE50}" type="presParOf" srcId="{46E79E60-6D1D-4963-8A76-16CE7310EB91}" destId="{8C967946-FD2D-4FF8-A880-302E05C70001}" srcOrd="5" destOrd="0" presId="urn:microsoft.com/office/officeart/2008/layout/AscendingPictureAccentProcess"/>
    <dgm:cxn modelId="{1F9885CF-C07C-4499-9549-9CC708F5D196}" type="presParOf" srcId="{46E79E60-6D1D-4963-8A76-16CE7310EB91}" destId="{A38B923C-E975-4498-AE88-5419BF5B3C7D}" srcOrd="6" destOrd="0" presId="urn:microsoft.com/office/officeart/2008/layout/AscendingPictureAccentProcess"/>
    <dgm:cxn modelId="{83E29D0F-5F91-4FE7-8214-F8B1D6BDF60C}" type="presParOf" srcId="{46E79E60-6D1D-4963-8A76-16CE7310EB91}" destId="{675F60BB-EBD3-4C25-9BC1-3993634CB62B}" srcOrd="7" destOrd="0" presId="urn:microsoft.com/office/officeart/2008/layout/AscendingPictureAccentProcess"/>
    <dgm:cxn modelId="{B49A36F7-A4E8-4EA2-B42A-AA4D5F4CC63D}" type="presParOf" srcId="{46E79E60-6D1D-4963-8A76-16CE7310EB91}" destId="{3CD53B54-1790-4359-83E8-253C69EB3A10}" srcOrd="8" destOrd="0" presId="urn:microsoft.com/office/officeart/2008/layout/AscendingPictureAccentProcess"/>
    <dgm:cxn modelId="{4937CBF0-CA5D-48F0-A05D-99483D352AF1}" type="presParOf" srcId="{46E79E60-6D1D-4963-8A76-16CE7310EB91}" destId="{7B4E914D-CE86-4D33-B2DC-656917D4F086}" srcOrd="9" destOrd="0" presId="urn:microsoft.com/office/officeart/2008/layout/AscendingPictureAccentProcess"/>
    <dgm:cxn modelId="{FA788643-75E4-4877-8D49-A1EF7EBCA363}" type="presParOf" srcId="{46E79E60-6D1D-4963-8A76-16CE7310EB91}" destId="{EE806A60-EAE4-4271-96AC-829C5290676D}" srcOrd="10" destOrd="0" presId="urn:microsoft.com/office/officeart/2008/layout/AscendingPictureAccentProcess"/>
    <dgm:cxn modelId="{F2E8BC99-FF6A-4A27-986C-D485BC1D4B37}" type="presParOf" srcId="{46E79E60-6D1D-4963-8A76-16CE7310EB91}" destId="{1CCCD9D5-54A4-4E68-9661-39896A40C9A6}" srcOrd="11" destOrd="0" presId="urn:microsoft.com/office/officeart/2008/layout/AscendingPictureAccentProcess"/>
    <dgm:cxn modelId="{2E55164A-56D9-4032-8286-E4F7EDD0236D}" type="presParOf" srcId="{1CCCD9D5-54A4-4E68-9661-39896A40C9A6}" destId="{448E1741-4152-40F1-8FA7-E411BA87BEAB}" srcOrd="0" destOrd="0" presId="urn:microsoft.com/office/officeart/2008/layout/AscendingPictureAccentProcess"/>
    <dgm:cxn modelId="{0A926EA5-C867-4269-B8D9-CD95D7C08995}" type="presParOf" srcId="{46E79E60-6D1D-4963-8A76-16CE7310EB91}" destId="{5B32C7AD-7F55-4C05-AA5D-E18C716D0126}" srcOrd="12" destOrd="0" presId="urn:microsoft.com/office/officeart/2008/layout/AscendingPictureAccentProcess"/>
    <dgm:cxn modelId="{4C16729F-BA8A-47F8-A513-473C46334DBA}" type="presParOf" srcId="{46E79E60-6D1D-4963-8A76-16CE7310EB91}" destId="{702DE7E4-6AC8-47FB-A26F-FFF164B18362}" srcOrd="13" destOrd="0" presId="urn:microsoft.com/office/officeart/2008/layout/AscendingPictureAccentProcess"/>
    <dgm:cxn modelId="{0F9B6B30-A782-4B77-BEA9-3621919566DA}" type="presParOf" srcId="{702DE7E4-6AC8-47FB-A26F-FFF164B18362}" destId="{EFAC5E52-AFF4-47BE-9B57-6E09F83922DD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18F70E-AF8A-44F8-9B5E-2B9E4F355AB6}" type="doc">
      <dgm:prSet loTypeId="urn:microsoft.com/office/officeart/2008/layout/LinedList" loCatId="list" qsTypeId="urn:microsoft.com/office/officeart/2005/8/quickstyle/simple2" qsCatId="simple" csTypeId="urn:microsoft.com/office/officeart/2005/8/colors/colorful1" csCatId="colorful"/>
      <dgm:spPr/>
      <dgm:t>
        <a:bodyPr/>
        <a:lstStyle/>
        <a:p>
          <a:endParaRPr lang="en-IN"/>
        </a:p>
      </dgm:t>
    </dgm:pt>
    <dgm:pt modelId="{4298C2AC-DF0A-4A03-ACE7-BD4EDFD19C2D}">
      <dgm:prSet/>
      <dgm:spPr/>
      <dgm:t>
        <a:bodyPr/>
        <a:lstStyle/>
        <a:p>
          <a:pPr rtl="0"/>
          <a:r>
            <a:rPr lang="en-US" dirty="0" smtClean="0"/>
            <a:t>Vision, Culture and Talent turns Digital Capabilities into Digital Advantage</a:t>
          </a:r>
          <a:endParaRPr lang="en-IN" dirty="0"/>
        </a:p>
      </dgm:t>
    </dgm:pt>
    <dgm:pt modelId="{EC87E893-879E-4440-AB7C-DF768A4F9B11}" type="parTrans" cxnId="{45063E35-F9CB-4415-9F91-80CEE2D3B8B8}">
      <dgm:prSet/>
      <dgm:spPr/>
      <dgm:t>
        <a:bodyPr/>
        <a:lstStyle/>
        <a:p>
          <a:endParaRPr lang="en-IN"/>
        </a:p>
      </dgm:t>
    </dgm:pt>
    <dgm:pt modelId="{B213081E-2394-49BE-A6A9-8FFB2499A38D}" type="sibTrans" cxnId="{45063E35-F9CB-4415-9F91-80CEE2D3B8B8}">
      <dgm:prSet/>
      <dgm:spPr/>
      <dgm:t>
        <a:bodyPr/>
        <a:lstStyle/>
        <a:p>
          <a:endParaRPr lang="en-IN"/>
        </a:p>
      </dgm:t>
    </dgm:pt>
    <dgm:pt modelId="{901D3641-0700-4445-91DF-93B8F4FEC532}" type="pres">
      <dgm:prSet presAssocID="{9918F70E-AF8A-44F8-9B5E-2B9E4F355AB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IN"/>
        </a:p>
      </dgm:t>
    </dgm:pt>
    <dgm:pt modelId="{C6E50379-9F7E-495C-BCFC-1F8F6B2E2543}" type="pres">
      <dgm:prSet presAssocID="{4298C2AC-DF0A-4A03-ACE7-BD4EDFD19C2D}" presName="thickLine" presStyleLbl="alignNode1" presStyleIdx="0" presStyleCnt="1"/>
      <dgm:spPr/>
    </dgm:pt>
    <dgm:pt modelId="{F5D9772C-70D2-475C-AC16-E1CE3E0899E3}" type="pres">
      <dgm:prSet presAssocID="{4298C2AC-DF0A-4A03-ACE7-BD4EDFD19C2D}" presName="horz1" presStyleCnt="0"/>
      <dgm:spPr/>
    </dgm:pt>
    <dgm:pt modelId="{9AE9AD30-E309-4D4D-BB2A-C3A0BCC09E0E}" type="pres">
      <dgm:prSet presAssocID="{4298C2AC-DF0A-4A03-ACE7-BD4EDFD19C2D}" presName="tx1" presStyleLbl="revTx" presStyleIdx="0" presStyleCnt="1"/>
      <dgm:spPr/>
      <dgm:t>
        <a:bodyPr/>
        <a:lstStyle/>
        <a:p>
          <a:endParaRPr lang="en-IN"/>
        </a:p>
      </dgm:t>
    </dgm:pt>
    <dgm:pt modelId="{A8AD39F7-EFDC-4C9C-A270-40184C8E9583}" type="pres">
      <dgm:prSet presAssocID="{4298C2AC-DF0A-4A03-ACE7-BD4EDFD19C2D}" presName="vert1" presStyleCnt="0"/>
      <dgm:spPr/>
    </dgm:pt>
  </dgm:ptLst>
  <dgm:cxnLst>
    <dgm:cxn modelId="{86F2C666-3D5B-4A35-85E1-EBA0A5048011}" type="presOf" srcId="{4298C2AC-DF0A-4A03-ACE7-BD4EDFD19C2D}" destId="{9AE9AD30-E309-4D4D-BB2A-C3A0BCC09E0E}" srcOrd="0" destOrd="0" presId="urn:microsoft.com/office/officeart/2008/layout/LinedList"/>
    <dgm:cxn modelId="{7FBA639C-0208-402A-926C-065174537FF2}" type="presOf" srcId="{9918F70E-AF8A-44F8-9B5E-2B9E4F355AB6}" destId="{901D3641-0700-4445-91DF-93B8F4FEC532}" srcOrd="0" destOrd="0" presId="urn:microsoft.com/office/officeart/2008/layout/LinedList"/>
    <dgm:cxn modelId="{45063E35-F9CB-4415-9F91-80CEE2D3B8B8}" srcId="{9918F70E-AF8A-44F8-9B5E-2B9E4F355AB6}" destId="{4298C2AC-DF0A-4A03-ACE7-BD4EDFD19C2D}" srcOrd="0" destOrd="0" parTransId="{EC87E893-879E-4440-AB7C-DF768A4F9B11}" sibTransId="{B213081E-2394-49BE-A6A9-8FFB2499A38D}"/>
    <dgm:cxn modelId="{4CA55560-0900-43BF-8E35-06DB789517D8}" type="presParOf" srcId="{901D3641-0700-4445-91DF-93B8F4FEC532}" destId="{C6E50379-9F7E-495C-BCFC-1F8F6B2E2543}" srcOrd="0" destOrd="0" presId="urn:microsoft.com/office/officeart/2008/layout/LinedList"/>
    <dgm:cxn modelId="{1CD0E7C1-DC65-4C9C-A4B5-385624C0EFC4}" type="presParOf" srcId="{901D3641-0700-4445-91DF-93B8F4FEC532}" destId="{F5D9772C-70D2-475C-AC16-E1CE3E0899E3}" srcOrd="1" destOrd="0" presId="urn:microsoft.com/office/officeart/2008/layout/LinedList"/>
    <dgm:cxn modelId="{B1C56493-79CD-420B-AECE-5B638D32C7C3}" type="presParOf" srcId="{F5D9772C-70D2-475C-AC16-E1CE3E0899E3}" destId="{9AE9AD30-E309-4D4D-BB2A-C3A0BCC09E0E}" srcOrd="0" destOrd="0" presId="urn:microsoft.com/office/officeart/2008/layout/LinedList"/>
    <dgm:cxn modelId="{1B2B8798-7B03-4E4D-A4FA-04447E5F1D56}" type="presParOf" srcId="{F5D9772C-70D2-475C-AC16-E1CE3E0899E3}" destId="{A8AD39F7-EFDC-4C9C-A270-40184C8E958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18F70E-AF8A-44F8-9B5E-2B9E4F355AB6}" type="doc">
      <dgm:prSet loTypeId="urn:microsoft.com/office/officeart/2005/8/layout/vList2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4298C2AC-DF0A-4A03-ACE7-BD4EDFD19C2D}">
      <dgm:prSet custT="1"/>
      <dgm:spPr/>
      <dgm:t>
        <a:bodyPr/>
        <a:lstStyle/>
        <a:p>
          <a:pPr algn="l" rtl="0"/>
          <a:r>
            <a:rPr lang="en-US" sz="3200" dirty="0" smtClean="0"/>
            <a:t>Talent is the New Competitive Advantage of Companies and Nations..</a:t>
          </a:r>
          <a:endParaRPr lang="en-IN" sz="3200" dirty="0"/>
        </a:p>
      </dgm:t>
    </dgm:pt>
    <dgm:pt modelId="{EC87E893-879E-4440-AB7C-DF768A4F9B11}" type="parTrans" cxnId="{45063E35-F9CB-4415-9F91-80CEE2D3B8B8}">
      <dgm:prSet/>
      <dgm:spPr/>
      <dgm:t>
        <a:bodyPr/>
        <a:lstStyle/>
        <a:p>
          <a:endParaRPr lang="en-IN" sz="2400"/>
        </a:p>
      </dgm:t>
    </dgm:pt>
    <dgm:pt modelId="{B213081E-2394-49BE-A6A9-8FFB2499A38D}" type="sibTrans" cxnId="{45063E35-F9CB-4415-9F91-80CEE2D3B8B8}">
      <dgm:prSet/>
      <dgm:spPr/>
      <dgm:t>
        <a:bodyPr/>
        <a:lstStyle/>
        <a:p>
          <a:endParaRPr lang="en-IN" sz="2400"/>
        </a:p>
      </dgm:t>
    </dgm:pt>
    <dgm:pt modelId="{B096D4BD-39B7-484A-90CA-F42ED4FB444F}" type="pres">
      <dgm:prSet presAssocID="{9918F70E-AF8A-44F8-9B5E-2B9E4F355AB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0733E8B2-1AA2-42FE-9D3F-1EF14CDD0490}" type="pres">
      <dgm:prSet presAssocID="{4298C2AC-DF0A-4A03-ACE7-BD4EDFD19C2D}" presName="parentText" presStyleLbl="node1" presStyleIdx="0" presStyleCnt="1" custLinFactNeighborX="-498" custLinFactNeighborY="-5402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6A6CD455-2EF7-4A1D-ACE3-759512D38D4A}" type="presOf" srcId="{4298C2AC-DF0A-4A03-ACE7-BD4EDFD19C2D}" destId="{0733E8B2-1AA2-42FE-9D3F-1EF14CDD0490}" srcOrd="0" destOrd="0" presId="urn:microsoft.com/office/officeart/2005/8/layout/vList2"/>
    <dgm:cxn modelId="{45063E35-F9CB-4415-9F91-80CEE2D3B8B8}" srcId="{9918F70E-AF8A-44F8-9B5E-2B9E4F355AB6}" destId="{4298C2AC-DF0A-4A03-ACE7-BD4EDFD19C2D}" srcOrd="0" destOrd="0" parTransId="{EC87E893-879E-4440-AB7C-DF768A4F9B11}" sibTransId="{B213081E-2394-49BE-A6A9-8FFB2499A38D}"/>
    <dgm:cxn modelId="{3D8A4618-D156-4E58-BCA6-A949CF9EA8AF}" type="presOf" srcId="{9918F70E-AF8A-44F8-9B5E-2B9E4F355AB6}" destId="{B096D4BD-39B7-484A-90CA-F42ED4FB444F}" srcOrd="0" destOrd="0" presId="urn:microsoft.com/office/officeart/2005/8/layout/vList2"/>
    <dgm:cxn modelId="{D99C30BA-D3E6-4C41-B5D5-2032919C89D7}" type="presParOf" srcId="{B096D4BD-39B7-484A-90CA-F42ED4FB444F}" destId="{0733E8B2-1AA2-42FE-9D3F-1EF14CDD049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918F70E-AF8A-44F8-9B5E-2B9E4F355AB6}" type="doc">
      <dgm:prSet loTypeId="urn:microsoft.com/office/officeart/2008/layout/LinedList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4298C2AC-DF0A-4A03-ACE7-BD4EDFD19C2D}">
      <dgm:prSet/>
      <dgm:spPr/>
      <dgm:t>
        <a:bodyPr/>
        <a:lstStyle/>
        <a:p>
          <a:pPr rtl="0"/>
          <a:r>
            <a:rPr lang="en-US" dirty="0" smtClean="0"/>
            <a:t>Time for Another “Coalition of Competitors”</a:t>
          </a:r>
          <a:endParaRPr lang="en-IN" dirty="0"/>
        </a:p>
      </dgm:t>
    </dgm:pt>
    <dgm:pt modelId="{EC87E893-879E-4440-AB7C-DF768A4F9B11}" type="parTrans" cxnId="{45063E35-F9CB-4415-9F91-80CEE2D3B8B8}">
      <dgm:prSet/>
      <dgm:spPr/>
      <dgm:t>
        <a:bodyPr/>
        <a:lstStyle/>
        <a:p>
          <a:endParaRPr lang="en-IN"/>
        </a:p>
      </dgm:t>
    </dgm:pt>
    <dgm:pt modelId="{B213081E-2394-49BE-A6A9-8FFB2499A38D}" type="sibTrans" cxnId="{45063E35-F9CB-4415-9F91-80CEE2D3B8B8}">
      <dgm:prSet/>
      <dgm:spPr/>
      <dgm:t>
        <a:bodyPr/>
        <a:lstStyle/>
        <a:p>
          <a:endParaRPr lang="en-IN"/>
        </a:p>
      </dgm:t>
    </dgm:pt>
    <dgm:pt modelId="{901D3641-0700-4445-91DF-93B8F4FEC532}" type="pres">
      <dgm:prSet presAssocID="{9918F70E-AF8A-44F8-9B5E-2B9E4F355AB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IN"/>
        </a:p>
      </dgm:t>
    </dgm:pt>
    <dgm:pt modelId="{C6E50379-9F7E-495C-BCFC-1F8F6B2E2543}" type="pres">
      <dgm:prSet presAssocID="{4298C2AC-DF0A-4A03-ACE7-BD4EDFD19C2D}" presName="thickLine" presStyleLbl="alignNode1" presStyleIdx="0" presStyleCnt="1"/>
      <dgm:spPr/>
    </dgm:pt>
    <dgm:pt modelId="{F5D9772C-70D2-475C-AC16-E1CE3E0899E3}" type="pres">
      <dgm:prSet presAssocID="{4298C2AC-DF0A-4A03-ACE7-BD4EDFD19C2D}" presName="horz1" presStyleCnt="0"/>
      <dgm:spPr/>
    </dgm:pt>
    <dgm:pt modelId="{9AE9AD30-E309-4D4D-BB2A-C3A0BCC09E0E}" type="pres">
      <dgm:prSet presAssocID="{4298C2AC-DF0A-4A03-ACE7-BD4EDFD19C2D}" presName="tx1" presStyleLbl="revTx" presStyleIdx="0" presStyleCnt="1"/>
      <dgm:spPr/>
      <dgm:t>
        <a:bodyPr/>
        <a:lstStyle/>
        <a:p>
          <a:endParaRPr lang="en-IN"/>
        </a:p>
      </dgm:t>
    </dgm:pt>
    <dgm:pt modelId="{A8AD39F7-EFDC-4C9C-A270-40184C8E9583}" type="pres">
      <dgm:prSet presAssocID="{4298C2AC-DF0A-4A03-ACE7-BD4EDFD19C2D}" presName="vert1" presStyleCnt="0"/>
      <dgm:spPr/>
    </dgm:pt>
  </dgm:ptLst>
  <dgm:cxnLst>
    <dgm:cxn modelId="{45063E35-F9CB-4415-9F91-80CEE2D3B8B8}" srcId="{9918F70E-AF8A-44F8-9B5E-2B9E4F355AB6}" destId="{4298C2AC-DF0A-4A03-ACE7-BD4EDFD19C2D}" srcOrd="0" destOrd="0" parTransId="{EC87E893-879E-4440-AB7C-DF768A4F9B11}" sibTransId="{B213081E-2394-49BE-A6A9-8FFB2499A38D}"/>
    <dgm:cxn modelId="{F333EC42-3C38-49C7-9D1E-8713BE351058}" type="presOf" srcId="{4298C2AC-DF0A-4A03-ACE7-BD4EDFD19C2D}" destId="{9AE9AD30-E309-4D4D-BB2A-C3A0BCC09E0E}" srcOrd="0" destOrd="0" presId="urn:microsoft.com/office/officeart/2008/layout/LinedList"/>
    <dgm:cxn modelId="{27CC2C14-7921-4B9C-AA73-3C580848AE39}" type="presOf" srcId="{9918F70E-AF8A-44F8-9B5E-2B9E4F355AB6}" destId="{901D3641-0700-4445-91DF-93B8F4FEC532}" srcOrd="0" destOrd="0" presId="urn:microsoft.com/office/officeart/2008/layout/LinedList"/>
    <dgm:cxn modelId="{A9686DED-4478-4AB4-9843-F691578BDE1F}" type="presParOf" srcId="{901D3641-0700-4445-91DF-93B8F4FEC532}" destId="{C6E50379-9F7E-495C-BCFC-1F8F6B2E2543}" srcOrd="0" destOrd="0" presId="urn:microsoft.com/office/officeart/2008/layout/LinedList"/>
    <dgm:cxn modelId="{EEE1AF03-C6AD-4A15-946C-1553A9342CA1}" type="presParOf" srcId="{901D3641-0700-4445-91DF-93B8F4FEC532}" destId="{F5D9772C-70D2-475C-AC16-E1CE3E0899E3}" srcOrd="1" destOrd="0" presId="urn:microsoft.com/office/officeart/2008/layout/LinedList"/>
    <dgm:cxn modelId="{07DDCEE5-1A20-4FC8-9BA6-EF41B84C569B}" type="presParOf" srcId="{F5D9772C-70D2-475C-AC16-E1CE3E0899E3}" destId="{9AE9AD30-E309-4D4D-BB2A-C3A0BCC09E0E}" srcOrd="0" destOrd="0" presId="urn:microsoft.com/office/officeart/2008/layout/LinedList"/>
    <dgm:cxn modelId="{9D5AE655-3998-4DA6-9FAD-71C95DB9A38F}" type="presParOf" srcId="{F5D9772C-70D2-475C-AC16-E1CE3E0899E3}" destId="{A8AD39F7-EFDC-4C9C-A270-40184C8E958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D7492C2-90C8-47B2-A1C1-C39B764DECF7}" type="doc">
      <dgm:prSet loTypeId="urn:microsoft.com/office/officeart/2005/8/layout/arrow6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326C3986-0A1B-44DF-9CD1-AD765DF37F88}">
      <dgm:prSet phldrT="[Text]"/>
      <dgm:spPr/>
      <dgm:t>
        <a:bodyPr/>
        <a:lstStyle/>
        <a:p>
          <a:r>
            <a:rPr lang="en-US" dirty="0" smtClean="0"/>
            <a:t>Tech Advancement creating never before opportunities for disruption and growth</a:t>
          </a:r>
          <a:endParaRPr lang="en-IN" dirty="0"/>
        </a:p>
      </dgm:t>
    </dgm:pt>
    <dgm:pt modelId="{3F3BEB4C-E6A9-4D73-8F32-907D43EDAA79}" type="parTrans" cxnId="{29CAC489-BA32-4D0F-A623-6994B13F2A0D}">
      <dgm:prSet/>
      <dgm:spPr/>
      <dgm:t>
        <a:bodyPr/>
        <a:lstStyle/>
        <a:p>
          <a:endParaRPr lang="en-IN"/>
        </a:p>
      </dgm:t>
    </dgm:pt>
    <dgm:pt modelId="{2B78AA9A-EE7E-490C-B576-823FC2779EBA}" type="sibTrans" cxnId="{29CAC489-BA32-4D0F-A623-6994B13F2A0D}">
      <dgm:prSet/>
      <dgm:spPr/>
      <dgm:t>
        <a:bodyPr/>
        <a:lstStyle/>
        <a:p>
          <a:endParaRPr lang="en-IN"/>
        </a:p>
      </dgm:t>
    </dgm:pt>
    <dgm:pt modelId="{B1A853EC-D3DD-455B-8A92-F53552C2C431}">
      <dgm:prSet phldrT="[Text]"/>
      <dgm:spPr/>
      <dgm:t>
        <a:bodyPr/>
        <a:lstStyle/>
        <a:p>
          <a:r>
            <a:rPr lang="en-US" dirty="0" smtClean="0"/>
            <a:t>Change in Tech is transforming jobs at a pace faster than ever before</a:t>
          </a:r>
          <a:endParaRPr lang="en-IN" dirty="0"/>
        </a:p>
      </dgm:t>
    </dgm:pt>
    <dgm:pt modelId="{DA4248E9-0584-475E-B703-F758C9FE9639}" type="parTrans" cxnId="{0B05B9AB-11EA-44F9-B38C-22D836D3735F}">
      <dgm:prSet/>
      <dgm:spPr/>
      <dgm:t>
        <a:bodyPr/>
        <a:lstStyle/>
        <a:p>
          <a:endParaRPr lang="en-IN"/>
        </a:p>
      </dgm:t>
    </dgm:pt>
    <dgm:pt modelId="{8B49DC09-1091-4F67-BEAA-FA2610B196C1}" type="sibTrans" cxnId="{0B05B9AB-11EA-44F9-B38C-22D836D3735F}">
      <dgm:prSet/>
      <dgm:spPr/>
      <dgm:t>
        <a:bodyPr/>
        <a:lstStyle/>
        <a:p>
          <a:endParaRPr lang="en-IN"/>
        </a:p>
      </dgm:t>
    </dgm:pt>
    <dgm:pt modelId="{43466E56-E722-408C-A70D-97DBD0E70207}" type="pres">
      <dgm:prSet presAssocID="{0D7492C2-90C8-47B2-A1C1-C39B764DECF7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83EAF259-1874-473A-B1EE-CE25A7C0D136}" type="pres">
      <dgm:prSet presAssocID="{0D7492C2-90C8-47B2-A1C1-C39B764DECF7}" presName="ribbon" presStyleLbl="node1" presStyleIdx="0" presStyleCnt="1" custLinFactNeighborX="-1609" custLinFactNeighborY="977"/>
      <dgm:spPr/>
    </dgm:pt>
    <dgm:pt modelId="{37495B50-5283-4F0D-8661-541409C6D604}" type="pres">
      <dgm:prSet presAssocID="{0D7492C2-90C8-47B2-A1C1-C39B764DECF7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5BF993F-D327-4C0B-AF97-5103C9C7E8C9}" type="pres">
      <dgm:prSet presAssocID="{0D7492C2-90C8-47B2-A1C1-C39B764DECF7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29CAC489-BA32-4D0F-A623-6994B13F2A0D}" srcId="{0D7492C2-90C8-47B2-A1C1-C39B764DECF7}" destId="{326C3986-0A1B-44DF-9CD1-AD765DF37F88}" srcOrd="0" destOrd="0" parTransId="{3F3BEB4C-E6A9-4D73-8F32-907D43EDAA79}" sibTransId="{2B78AA9A-EE7E-490C-B576-823FC2779EBA}"/>
    <dgm:cxn modelId="{0B05B9AB-11EA-44F9-B38C-22D836D3735F}" srcId="{0D7492C2-90C8-47B2-A1C1-C39B764DECF7}" destId="{B1A853EC-D3DD-455B-8A92-F53552C2C431}" srcOrd="1" destOrd="0" parTransId="{DA4248E9-0584-475E-B703-F758C9FE9639}" sibTransId="{8B49DC09-1091-4F67-BEAA-FA2610B196C1}"/>
    <dgm:cxn modelId="{362119D1-C646-4889-A12D-18480E1F5ACE}" type="presOf" srcId="{0D7492C2-90C8-47B2-A1C1-C39B764DECF7}" destId="{43466E56-E722-408C-A70D-97DBD0E70207}" srcOrd="0" destOrd="0" presId="urn:microsoft.com/office/officeart/2005/8/layout/arrow6"/>
    <dgm:cxn modelId="{3AB4F051-444E-4BE3-89B1-85676E3D1D81}" type="presOf" srcId="{B1A853EC-D3DD-455B-8A92-F53552C2C431}" destId="{A5BF993F-D327-4C0B-AF97-5103C9C7E8C9}" srcOrd="0" destOrd="0" presId="urn:microsoft.com/office/officeart/2005/8/layout/arrow6"/>
    <dgm:cxn modelId="{58DFA104-9572-4C1D-B0FF-24060408C7EA}" type="presOf" srcId="{326C3986-0A1B-44DF-9CD1-AD765DF37F88}" destId="{37495B50-5283-4F0D-8661-541409C6D604}" srcOrd="0" destOrd="0" presId="urn:microsoft.com/office/officeart/2005/8/layout/arrow6"/>
    <dgm:cxn modelId="{9B5B687D-BF04-46D2-8CE3-C92EC5DD60AB}" type="presParOf" srcId="{43466E56-E722-408C-A70D-97DBD0E70207}" destId="{83EAF259-1874-473A-B1EE-CE25A7C0D136}" srcOrd="0" destOrd="0" presId="urn:microsoft.com/office/officeart/2005/8/layout/arrow6"/>
    <dgm:cxn modelId="{4CE0BFF2-42E5-4741-BF43-5A71F140D3F2}" type="presParOf" srcId="{43466E56-E722-408C-A70D-97DBD0E70207}" destId="{37495B50-5283-4F0D-8661-541409C6D604}" srcOrd="1" destOrd="0" presId="urn:microsoft.com/office/officeart/2005/8/layout/arrow6"/>
    <dgm:cxn modelId="{DE7466BC-F3FC-47F0-98F0-56C7ECEC604B}" type="presParOf" srcId="{43466E56-E722-408C-A70D-97DBD0E70207}" destId="{A5BF993F-D327-4C0B-AF97-5103C9C7E8C9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C2893F6-418C-434E-83DE-C9C2077110F5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5C9FA0B6-A7FE-4024-A407-149BF6C31852}">
      <dgm:prSet/>
      <dgm:spPr/>
      <dgm:t>
        <a:bodyPr/>
        <a:lstStyle/>
        <a:p>
          <a:pPr rtl="0"/>
          <a:r>
            <a:rPr lang="en-US" b="1" dirty="0" smtClean="0"/>
            <a:t>Industry and Gov’t has to make Reskilling a National Priority. Must shift focus from Protecting Jobs to Protecting People</a:t>
          </a:r>
          <a:endParaRPr lang="en-IN" dirty="0"/>
        </a:p>
      </dgm:t>
    </dgm:pt>
    <dgm:pt modelId="{83A56656-55FF-492C-A231-F2CECB24ED3F}" type="parTrans" cxnId="{A7ED250B-3AE8-4B8D-8119-6CE5F7CA8FF1}">
      <dgm:prSet/>
      <dgm:spPr/>
      <dgm:t>
        <a:bodyPr/>
        <a:lstStyle/>
        <a:p>
          <a:endParaRPr lang="en-IN"/>
        </a:p>
      </dgm:t>
    </dgm:pt>
    <dgm:pt modelId="{15DE0465-8A65-434F-974D-5CE8D00F31D2}" type="sibTrans" cxnId="{A7ED250B-3AE8-4B8D-8119-6CE5F7CA8FF1}">
      <dgm:prSet/>
      <dgm:spPr/>
      <dgm:t>
        <a:bodyPr/>
        <a:lstStyle/>
        <a:p>
          <a:endParaRPr lang="en-IN"/>
        </a:p>
      </dgm:t>
    </dgm:pt>
    <dgm:pt modelId="{7E09BCED-0BA7-41E8-AE08-3613992FA673}" type="pres">
      <dgm:prSet presAssocID="{3C2893F6-418C-434E-83DE-C9C2077110F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IN"/>
        </a:p>
      </dgm:t>
    </dgm:pt>
    <dgm:pt modelId="{676DFB50-1E55-4900-9B37-5F962C05C576}" type="pres">
      <dgm:prSet presAssocID="{5C9FA0B6-A7FE-4024-A407-149BF6C31852}" presName="thickLine" presStyleLbl="alignNode1" presStyleIdx="0" presStyleCnt="1"/>
      <dgm:spPr/>
    </dgm:pt>
    <dgm:pt modelId="{6AC767C6-8D93-47FE-9972-F29FE8AE4B7A}" type="pres">
      <dgm:prSet presAssocID="{5C9FA0B6-A7FE-4024-A407-149BF6C31852}" presName="horz1" presStyleCnt="0"/>
      <dgm:spPr/>
    </dgm:pt>
    <dgm:pt modelId="{43B9B23B-4C41-433E-A16B-5032240DF3A1}" type="pres">
      <dgm:prSet presAssocID="{5C9FA0B6-A7FE-4024-A407-149BF6C31852}" presName="tx1" presStyleLbl="revTx" presStyleIdx="0" presStyleCnt="1"/>
      <dgm:spPr/>
      <dgm:t>
        <a:bodyPr/>
        <a:lstStyle/>
        <a:p>
          <a:endParaRPr lang="en-IN"/>
        </a:p>
      </dgm:t>
    </dgm:pt>
    <dgm:pt modelId="{CA507B17-04E8-44E6-B6F1-60818196717A}" type="pres">
      <dgm:prSet presAssocID="{5C9FA0B6-A7FE-4024-A407-149BF6C31852}" presName="vert1" presStyleCnt="0"/>
      <dgm:spPr/>
    </dgm:pt>
  </dgm:ptLst>
  <dgm:cxnLst>
    <dgm:cxn modelId="{A7ED250B-3AE8-4B8D-8119-6CE5F7CA8FF1}" srcId="{3C2893F6-418C-434E-83DE-C9C2077110F5}" destId="{5C9FA0B6-A7FE-4024-A407-149BF6C31852}" srcOrd="0" destOrd="0" parTransId="{83A56656-55FF-492C-A231-F2CECB24ED3F}" sibTransId="{15DE0465-8A65-434F-974D-5CE8D00F31D2}"/>
    <dgm:cxn modelId="{515A7F1F-D581-45CE-A6DD-8B4B1AB08091}" type="presOf" srcId="{5C9FA0B6-A7FE-4024-A407-149BF6C31852}" destId="{43B9B23B-4C41-433E-A16B-5032240DF3A1}" srcOrd="0" destOrd="0" presId="urn:microsoft.com/office/officeart/2008/layout/LinedList"/>
    <dgm:cxn modelId="{1BEC1DD1-3F54-42AF-8E8E-A98AC0127EA2}" type="presOf" srcId="{3C2893F6-418C-434E-83DE-C9C2077110F5}" destId="{7E09BCED-0BA7-41E8-AE08-3613992FA673}" srcOrd="0" destOrd="0" presId="urn:microsoft.com/office/officeart/2008/layout/LinedList"/>
    <dgm:cxn modelId="{1C8706F7-B7DC-4367-88C4-3CC2C1E537D4}" type="presParOf" srcId="{7E09BCED-0BA7-41E8-AE08-3613992FA673}" destId="{676DFB50-1E55-4900-9B37-5F962C05C576}" srcOrd="0" destOrd="0" presId="urn:microsoft.com/office/officeart/2008/layout/LinedList"/>
    <dgm:cxn modelId="{C59AFA19-E561-4B30-88F6-B4F7ABA4B63D}" type="presParOf" srcId="{7E09BCED-0BA7-41E8-AE08-3613992FA673}" destId="{6AC767C6-8D93-47FE-9972-F29FE8AE4B7A}" srcOrd="1" destOrd="0" presId="urn:microsoft.com/office/officeart/2008/layout/LinedList"/>
    <dgm:cxn modelId="{5C7FFE90-EAE3-4369-913B-7D859F9F0D07}" type="presParOf" srcId="{6AC767C6-8D93-47FE-9972-F29FE8AE4B7A}" destId="{43B9B23B-4C41-433E-A16B-5032240DF3A1}" srcOrd="0" destOrd="0" presId="urn:microsoft.com/office/officeart/2008/layout/LinedList"/>
    <dgm:cxn modelId="{698585AD-6233-4F5D-BF06-05EF081CA2A1}" type="presParOf" srcId="{6AC767C6-8D93-47FE-9972-F29FE8AE4B7A}" destId="{CA507B17-04E8-44E6-B6F1-60818196717A}" srcOrd="1" destOrd="0" presId="urn:microsoft.com/office/officeart/2008/layout/LinedList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2D2133-5CBE-43A8-9A95-38A36024E119}">
      <dsp:nvSpPr>
        <dsp:cNvPr id="0" name=""/>
        <dsp:cNvSpPr/>
      </dsp:nvSpPr>
      <dsp:spPr>
        <a:xfrm>
          <a:off x="3945280" y="2562629"/>
          <a:ext cx="139647" cy="13964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664C058-F3B2-4416-8C04-8C4FBD86B296}">
      <dsp:nvSpPr>
        <dsp:cNvPr id="0" name=""/>
        <dsp:cNvSpPr/>
      </dsp:nvSpPr>
      <dsp:spPr>
        <a:xfrm>
          <a:off x="3822949" y="2758671"/>
          <a:ext cx="139647" cy="13964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02406A9-4ED3-4C79-97AE-6B218E129636}">
      <dsp:nvSpPr>
        <dsp:cNvPr id="0" name=""/>
        <dsp:cNvSpPr/>
      </dsp:nvSpPr>
      <dsp:spPr>
        <a:xfrm>
          <a:off x="3677157" y="2928401"/>
          <a:ext cx="139647" cy="13964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A1646A1-F54D-4578-BA2B-D9E6A7ACC7D5}">
      <dsp:nvSpPr>
        <dsp:cNvPr id="0" name=""/>
        <dsp:cNvSpPr/>
      </dsp:nvSpPr>
      <dsp:spPr>
        <a:xfrm>
          <a:off x="3851437" y="589611"/>
          <a:ext cx="139647" cy="139647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9E6EEC4-CD45-40CF-8401-9619C27109C8}">
      <dsp:nvSpPr>
        <dsp:cNvPr id="0" name=""/>
        <dsp:cNvSpPr/>
      </dsp:nvSpPr>
      <dsp:spPr>
        <a:xfrm>
          <a:off x="4038006" y="478434"/>
          <a:ext cx="139647" cy="139647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C967946-FD2D-4FF8-A880-302E05C70001}">
      <dsp:nvSpPr>
        <dsp:cNvPr id="0" name=""/>
        <dsp:cNvSpPr/>
      </dsp:nvSpPr>
      <dsp:spPr>
        <a:xfrm>
          <a:off x="4224017" y="367257"/>
          <a:ext cx="139647" cy="13964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38B923C-E975-4498-AE88-5419BF5B3C7D}">
      <dsp:nvSpPr>
        <dsp:cNvPr id="0" name=""/>
        <dsp:cNvSpPr/>
      </dsp:nvSpPr>
      <dsp:spPr>
        <a:xfrm>
          <a:off x="4410027" y="478434"/>
          <a:ext cx="139647" cy="13964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75F60BB-EBD3-4C25-9BC1-3993634CB62B}">
      <dsp:nvSpPr>
        <dsp:cNvPr id="0" name=""/>
        <dsp:cNvSpPr/>
      </dsp:nvSpPr>
      <dsp:spPr>
        <a:xfrm>
          <a:off x="4596596" y="589611"/>
          <a:ext cx="139647" cy="13964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CD53B54-1790-4359-83E8-253C69EB3A10}">
      <dsp:nvSpPr>
        <dsp:cNvPr id="0" name=""/>
        <dsp:cNvSpPr/>
      </dsp:nvSpPr>
      <dsp:spPr>
        <a:xfrm>
          <a:off x="4224017" y="601840"/>
          <a:ext cx="139647" cy="139647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B4E914D-CE86-4D33-B2DC-656917D4F086}">
      <dsp:nvSpPr>
        <dsp:cNvPr id="0" name=""/>
        <dsp:cNvSpPr/>
      </dsp:nvSpPr>
      <dsp:spPr>
        <a:xfrm>
          <a:off x="4224017" y="836423"/>
          <a:ext cx="139647" cy="139647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E806A60-EAE4-4271-96AC-829C5290676D}">
      <dsp:nvSpPr>
        <dsp:cNvPr id="0" name=""/>
        <dsp:cNvSpPr/>
      </dsp:nvSpPr>
      <dsp:spPr>
        <a:xfrm>
          <a:off x="3087845" y="3438485"/>
          <a:ext cx="3011914" cy="80788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7522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Digital Capabilities</a:t>
          </a:r>
          <a:endParaRPr lang="en-IN" sz="2000" kern="1200" dirty="0"/>
        </a:p>
      </dsp:txBody>
      <dsp:txXfrm>
        <a:off x="3127283" y="3477923"/>
        <a:ext cx="2933038" cy="729009"/>
      </dsp:txXfrm>
    </dsp:sp>
    <dsp:sp modelId="{448E1741-4152-40F1-8FA7-E411BA87BEAB}">
      <dsp:nvSpPr>
        <dsp:cNvPr id="0" name=""/>
        <dsp:cNvSpPr/>
      </dsp:nvSpPr>
      <dsp:spPr>
        <a:xfrm>
          <a:off x="2252754" y="2646906"/>
          <a:ext cx="1396473" cy="1396381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B32C7AD-7F55-4C05-AA5D-E18C716D0126}">
      <dsp:nvSpPr>
        <dsp:cNvPr id="0" name=""/>
        <dsp:cNvSpPr/>
      </dsp:nvSpPr>
      <dsp:spPr>
        <a:xfrm>
          <a:off x="4360871" y="1858291"/>
          <a:ext cx="3011914" cy="80788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7522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Digital Vision, Culture and TALENT</a:t>
          </a:r>
          <a:endParaRPr lang="en-IN" sz="2000" kern="1200" dirty="0"/>
        </a:p>
      </dsp:txBody>
      <dsp:txXfrm>
        <a:off x="4400309" y="1897729"/>
        <a:ext cx="2933038" cy="729009"/>
      </dsp:txXfrm>
    </dsp:sp>
    <dsp:sp modelId="{EFAC5E52-AFF4-47BE-9B57-6E09F83922DD}">
      <dsp:nvSpPr>
        <dsp:cNvPr id="0" name=""/>
        <dsp:cNvSpPr/>
      </dsp:nvSpPr>
      <dsp:spPr>
        <a:xfrm>
          <a:off x="3525780" y="1066712"/>
          <a:ext cx="1396473" cy="1396381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E50379-9F7E-495C-BCFC-1F8F6B2E2543}">
      <dsp:nvSpPr>
        <dsp:cNvPr id="0" name=""/>
        <dsp:cNvSpPr/>
      </dsp:nvSpPr>
      <dsp:spPr>
        <a:xfrm>
          <a:off x="0" y="0"/>
          <a:ext cx="944879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AE9AD30-E309-4D4D-BB2A-C3A0BCC09E0E}">
      <dsp:nvSpPr>
        <dsp:cNvPr id="0" name=""/>
        <dsp:cNvSpPr/>
      </dsp:nvSpPr>
      <dsp:spPr>
        <a:xfrm>
          <a:off x="0" y="0"/>
          <a:ext cx="9448799" cy="12003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Vision, Culture and Talent turns Digital Capabilities into Digital Advantage</a:t>
          </a:r>
          <a:endParaRPr lang="en-IN" sz="3300" kern="1200" dirty="0"/>
        </a:p>
      </dsp:txBody>
      <dsp:txXfrm>
        <a:off x="0" y="0"/>
        <a:ext cx="9448799" cy="12003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33E8B2-1AA2-42FE-9D3F-1EF14CDD0490}">
      <dsp:nvSpPr>
        <dsp:cNvPr id="0" name=""/>
        <dsp:cNvSpPr/>
      </dsp:nvSpPr>
      <dsp:spPr>
        <a:xfrm>
          <a:off x="0" y="27613"/>
          <a:ext cx="5286808" cy="178717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Talent is the New Competitive Advantage of Companies and Nations..</a:t>
          </a:r>
          <a:endParaRPr lang="en-IN" sz="3200" kern="1200" dirty="0"/>
        </a:p>
      </dsp:txBody>
      <dsp:txXfrm>
        <a:off x="87243" y="114856"/>
        <a:ext cx="5112322" cy="16126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E50379-9F7E-495C-BCFC-1F8F6B2E2543}">
      <dsp:nvSpPr>
        <dsp:cNvPr id="0" name=""/>
        <dsp:cNvSpPr/>
      </dsp:nvSpPr>
      <dsp:spPr>
        <a:xfrm>
          <a:off x="0" y="0"/>
          <a:ext cx="944879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AE9AD30-E309-4D4D-BB2A-C3A0BCC09E0E}">
      <dsp:nvSpPr>
        <dsp:cNvPr id="0" name=""/>
        <dsp:cNvSpPr/>
      </dsp:nvSpPr>
      <dsp:spPr>
        <a:xfrm>
          <a:off x="0" y="0"/>
          <a:ext cx="9448799" cy="12003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Time for Another “Coalition of Competitors”</a:t>
          </a:r>
          <a:endParaRPr lang="en-IN" sz="4000" kern="1200" dirty="0"/>
        </a:p>
      </dsp:txBody>
      <dsp:txXfrm>
        <a:off x="0" y="0"/>
        <a:ext cx="9448799" cy="120032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EAF259-1874-473A-B1EE-CE25A7C0D136}">
      <dsp:nvSpPr>
        <dsp:cNvPr id="0" name=""/>
        <dsp:cNvSpPr/>
      </dsp:nvSpPr>
      <dsp:spPr>
        <a:xfrm>
          <a:off x="0" y="556949"/>
          <a:ext cx="10972800" cy="4389120"/>
        </a:xfrm>
        <a:prstGeom prst="leftRightRibb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7495B50-5283-4F0D-8661-541409C6D604}">
      <dsp:nvSpPr>
        <dsp:cNvPr id="0" name=""/>
        <dsp:cNvSpPr/>
      </dsp:nvSpPr>
      <dsp:spPr>
        <a:xfrm>
          <a:off x="1316736" y="1282163"/>
          <a:ext cx="3621023" cy="2150668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10236" rIns="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Tech Advancement creating never before opportunities for disruption and growth</a:t>
          </a:r>
          <a:endParaRPr lang="en-IN" sz="3100" kern="1200" dirty="0"/>
        </a:p>
      </dsp:txBody>
      <dsp:txXfrm>
        <a:off x="1316736" y="1282163"/>
        <a:ext cx="3621023" cy="2150668"/>
      </dsp:txXfrm>
    </dsp:sp>
    <dsp:sp modelId="{A5BF993F-D327-4C0B-AF97-5103C9C7E8C9}">
      <dsp:nvSpPr>
        <dsp:cNvPr id="0" name=""/>
        <dsp:cNvSpPr/>
      </dsp:nvSpPr>
      <dsp:spPr>
        <a:xfrm>
          <a:off x="5486400" y="1984423"/>
          <a:ext cx="4279392" cy="2150668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10236" rIns="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Change in Tech is transforming jobs at a pace faster than ever before</a:t>
          </a:r>
          <a:endParaRPr lang="en-IN" sz="3100" kern="1200" dirty="0"/>
        </a:p>
      </dsp:txBody>
      <dsp:txXfrm>
        <a:off x="5486400" y="1984423"/>
        <a:ext cx="4279392" cy="215066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6DFB50-1E55-4900-9B37-5F962C05C576}">
      <dsp:nvSpPr>
        <dsp:cNvPr id="0" name=""/>
        <dsp:cNvSpPr/>
      </dsp:nvSpPr>
      <dsp:spPr>
        <a:xfrm>
          <a:off x="0" y="0"/>
          <a:ext cx="109728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B9B23B-4C41-433E-A16B-5032240DF3A1}">
      <dsp:nvSpPr>
        <dsp:cNvPr id="0" name=""/>
        <dsp:cNvSpPr/>
      </dsp:nvSpPr>
      <dsp:spPr>
        <a:xfrm>
          <a:off x="0" y="0"/>
          <a:ext cx="10972800" cy="1352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dirty="0" smtClean="0"/>
            <a:t>Industry and Gov’t has to make Reskilling a National Priority. Must shift focus from Protecting Jobs to Protecting People</a:t>
          </a:r>
          <a:endParaRPr lang="en-IN" sz="3300" kern="1200" dirty="0"/>
        </a:p>
      </dsp:txBody>
      <dsp:txXfrm>
        <a:off x="0" y="0"/>
        <a:ext cx="10972800" cy="13521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8A1C78-F3DA-47E3-ADBB-964AD0EFA7AA}" type="datetimeFigureOut">
              <a:rPr lang="en-US" smtClean="0"/>
              <a:t>1/6/2019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014D29-2B5D-4953-9131-94FDF083C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882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14D29-2B5D-4953-9131-94FDF083CA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762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14D29-2B5D-4953-9131-94FDF083CAD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66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is crucial to think of a job creations strategy along with a growth strategy.  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14D29-2B5D-4953-9131-94FDF083CAD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377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14D29-2B5D-4953-9131-94FDF083CAD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364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 smtClean="0"/>
              <a:t>Talking</a:t>
            </a:r>
            <a:r>
              <a:rPr lang="en-US" sz="1200" b="1" baseline="0" dirty="0" smtClean="0"/>
              <a:t> Points</a:t>
            </a:r>
          </a:p>
          <a:p>
            <a:endParaRPr lang="en-US" sz="1200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FutureSkills</a:t>
            </a:r>
            <a:r>
              <a:rPr lang="en-IN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IN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industry response, catalysed by NASSCOM for skills development to </a:t>
            </a:r>
            <a:r>
              <a:rPr lang="en-US" sz="1200" dirty="0" smtClean="0">
                <a:solidFill>
                  <a:schemeClr val="tx1"/>
                </a:solidFill>
              </a:rPr>
              <a:t>get India accelerated on the journey to building skills and becoming the global hub for talent in the emerging technologies. It’s a portal where the </a:t>
            </a:r>
            <a:r>
              <a:rPr lang="en-US" sz="1200" dirty="0" err="1" smtClean="0">
                <a:solidFill>
                  <a:schemeClr val="tx1"/>
                </a:solidFill>
              </a:rPr>
              <a:t>i</a:t>
            </a:r>
            <a:r>
              <a:rPr lang="en-IN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ndustry</a:t>
            </a:r>
            <a:r>
              <a:rPr lang="en-IN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both a consumer of and a contributor to content, together creating a highly relevant learning ecosystem to face skilling challenge faced by industry today.  </a:t>
            </a:r>
          </a:p>
          <a:p>
            <a:endParaRPr lang="en-US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Objective: </a:t>
            </a:r>
            <a:r>
              <a:rPr lang="en-SG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Re-skill/ up-skill a total of about 2 million employees over a period of 5 years | </a:t>
            </a:r>
            <a:r>
              <a:rPr lang="en-IN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– 70 – 155:</a:t>
            </a:r>
            <a:r>
              <a:rPr lang="en-IN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10 emerging technologies, 70+ Job Roles, 155+ Skills</a:t>
            </a:r>
          </a:p>
          <a:p>
            <a:endParaRPr lang="en-US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chemeClr val="tx1"/>
                </a:solidFill>
              </a:rPr>
              <a:t>Design &amp; Structure:  </a:t>
            </a:r>
            <a:r>
              <a:rPr lang="en-US" sz="1200" dirty="0" smtClean="0">
                <a:solidFill>
                  <a:schemeClr val="tx1"/>
                </a:solidFill>
              </a:rPr>
              <a:t>On </a:t>
            </a:r>
            <a:r>
              <a:rPr lang="en-US" sz="1200" dirty="0" err="1" smtClean="0">
                <a:solidFill>
                  <a:schemeClr val="tx1"/>
                </a:solidFill>
              </a:rPr>
              <a:t>FutureSkills</a:t>
            </a:r>
            <a:r>
              <a:rPr lang="en-US" sz="1200" dirty="0" smtClean="0">
                <a:solidFill>
                  <a:schemeClr val="tx1"/>
                </a:solidFill>
              </a:rPr>
              <a:t>, job roles lead the learning journey.  Learners learn about emerging job roles, skills required for those job roles and provides a massive content library to learn those skills.  Content is available in the form of 1000s of hours of learning content curated from the best of the web, a marketplace of world class training and assessment providers offering formal, certification backed courses, and learning pathways created by experts and </a:t>
            </a:r>
            <a:r>
              <a:rPr lang="en-US" sz="1200" dirty="0" err="1" smtClean="0">
                <a:solidFill>
                  <a:schemeClr val="tx1"/>
                </a:solidFill>
              </a:rPr>
              <a:t>practioners</a:t>
            </a:r>
            <a:r>
              <a:rPr lang="en-US" sz="1200" dirty="0" smtClean="0">
                <a:solidFill>
                  <a:schemeClr val="tx1"/>
                </a:solidFill>
              </a:rPr>
              <a:t> from the industry, contributing to the industry at large</a:t>
            </a:r>
            <a:endParaRPr lang="en-IN" sz="1200" dirty="0" smtClean="0">
              <a:solidFill>
                <a:schemeClr val="tx1"/>
              </a:solidFill>
            </a:endParaRPr>
          </a:p>
          <a:p>
            <a:endParaRPr lang="en-US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Subject Matter Experts: </a:t>
            </a:r>
            <a:r>
              <a:rPr lang="en-US" sz="1200" dirty="0" smtClean="0"/>
              <a:t>A key differentiator driving, inspiring and influencing tech-skilling of the IT professionals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pPr lvl="0"/>
            <a:r>
              <a:rPr lang="en-US" sz="1200" b="1" dirty="0" smtClean="0"/>
              <a:t>Emerging Job Role examples</a:t>
            </a:r>
            <a:endParaRPr lang="en-IN" dirty="0" smtClean="0"/>
          </a:p>
          <a:p>
            <a:pPr lvl="0"/>
            <a:r>
              <a:rPr lang="en-IN" dirty="0" smtClean="0"/>
              <a:t>Big Data Analytics – Data Scientist; Data Architect; Data Administrator; Analyst BI</a:t>
            </a:r>
          </a:p>
          <a:p>
            <a:pPr lvl="0"/>
            <a:r>
              <a:rPr lang="en-IN" dirty="0" smtClean="0"/>
              <a:t>Artificial Intelligence – Data Architect; Applied Scientist; ML Speech Vision; Analyst BI; DevOps Engineer</a:t>
            </a:r>
          </a:p>
          <a:p>
            <a:pPr lvl="0"/>
            <a:r>
              <a:rPr lang="en-IN" dirty="0" smtClean="0"/>
              <a:t>Cyber Security – Analyst Application Security ; Consultant Networking Security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endParaRPr lang="en-IN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14D29-2B5D-4953-9131-94FDF083CAD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216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Klavika Md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2812" y="3581400"/>
            <a:ext cx="103632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Klavika Rg" pitchFamily="50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ED3D-4118-4ABF-9BA2-AE39D23A9629}" type="datetime1">
              <a:rPr lang="en-US" smtClean="0"/>
              <a:t>1/6/2019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08CB-31FC-428D-AF0E-D314250C30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latin typeface="Klavika Md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Klavika Rg" pitchFamily="50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8012" y="6492875"/>
            <a:ext cx="2844059" cy="365125"/>
          </a:xfrm>
        </p:spPr>
        <p:txBody>
          <a:bodyPr/>
          <a:lstStyle/>
          <a:p>
            <a:fld id="{9EA82CD2-33E9-4DAA-B22F-C9914FAD85C8}" type="datetime1">
              <a:rPr lang="en-US" smtClean="0"/>
              <a:t>1/6/2019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89612" y="6492875"/>
            <a:ext cx="2844059" cy="365125"/>
          </a:xfrm>
        </p:spPr>
        <p:txBody>
          <a:bodyPr/>
          <a:lstStyle/>
          <a:p>
            <a:fld id="{C50408CB-31FC-428D-AF0E-D314250C30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08012" y="6492875"/>
            <a:ext cx="2844059" cy="365125"/>
          </a:xfrm>
        </p:spPr>
        <p:txBody>
          <a:bodyPr/>
          <a:lstStyle/>
          <a:p>
            <a:fld id="{5D4ECBDC-8595-4134-8D00-A704D796E8E4}" type="datetime1">
              <a:rPr lang="en-US" smtClean="0"/>
              <a:t>1/6/2019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89612" y="6492875"/>
            <a:ext cx="2844059" cy="365125"/>
          </a:xfrm>
        </p:spPr>
        <p:txBody>
          <a:bodyPr/>
          <a:lstStyle/>
          <a:p>
            <a:fld id="{C50408CB-31FC-428D-AF0E-D314250C30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A8ECC-5F72-4C6B-84E5-75CF43F18D56}" type="datetime1">
              <a:rPr lang="en-US" smtClean="0"/>
              <a:t>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08CB-31FC-428D-AF0E-D314250C30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13688-1214-44CE-9123-C5CEFB149617}" type="datetime1">
              <a:rPr lang="en-US" smtClean="0"/>
              <a:t>1/6/2019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08CB-31FC-428D-AF0E-D314250C30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2A2A4-80EF-4CCD-A48A-36923DA54D18}" type="datetime1">
              <a:rPr lang="en-US" smtClean="0"/>
              <a:t>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408CB-31FC-428D-AF0E-D314250C300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Nasscom Presentation (16th July 18) Changes 2 15.jpg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50"/>
            <a:ext cx="12188824" cy="6854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08412" y="2902439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PUTTING PEOPLE AT THE CENTRE OF DIGITAL TRANSFORMATION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08412" y="4114800"/>
            <a:ext cx="54189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Talent as a competitive edge for India</a:t>
            </a:r>
            <a:endParaRPr lang="en-IN" sz="20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04012" y="4724400"/>
            <a:ext cx="28007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Debjani Ghosh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President, NASSCOM</a:t>
            </a:r>
            <a:endParaRPr lang="en-IN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08CB-31FC-428D-AF0E-D314250C3007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841" y="279630"/>
            <a:ext cx="6781800" cy="413839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812" y="4648200"/>
            <a:ext cx="3047999" cy="1318663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7012" y="2262424"/>
            <a:ext cx="6019800" cy="396887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6012" y="76200"/>
            <a:ext cx="4265612" cy="1219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89812" y="1447800"/>
            <a:ext cx="4724400" cy="633293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</p:spTree>
    <p:extLst>
      <p:ext uri="{BB962C8B-B14F-4D97-AF65-F5344CB8AC3E}">
        <p14:creationId xmlns:p14="http://schemas.microsoft.com/office/powerpoint/2010/main" val="141131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08CB-31FC-428D-AF0E-D314250C3007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612" y="304800"/>
            <a:ext cx="4953000" cy="603411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0612" y="2703794"/>
            <a:ext cx="5715000" cy="10416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4864" y="927251"/>
            <a:ext cx="6323012" cy="13236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3412" y="4114800"/>
            <a:ext cx="6246812" cy="10349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24864" y="5149799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India Skills Report 2018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4476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08CB-31FC-428D-AF0E-D314250C3007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379412" y="379097"/>
            <a:ext cx="9372599" cy="817681"/>
            <a:chOff x="5408612" y="1197222"/>
            <a:chExt cx="6330198" cy="760715"/>
          </a:xfrm>
        </p:grpSpPr>
        <p:grpSp>
          <p:nvGrpSpPr>
            <p:cNvPr id="9" name="Group 8"/>
            <p:cNvGrpSpPr/>
            <p:nvPr/>
          </p:nvGrpSpPr>
          <p:grpSpPr>
            <a:xfrm>
              <a:off x="5408612" y="1197222"/>
              <a:ext cx="6330198" cy="760715"/>
              <a:chOff x="259323" y="974684"/>
              <a:chExt cx="6330198" cy="760715"/>
            </a:xfrm>
          </p:grpSpPr>
          <p:sp>
            <p:nvSpPr>
              <p:cNvPr id="11" name="Right Triangle 10"/>
              <p:cNvSpPr/>
              <p:nvPr/>
            </p:nvSpPr>
            <p:spPr>
              <a:xfrm rot="18872000">
                <a:off x="304225" y="1463031"/>
                <a:ext cx="216832" cy="216832"/>
              </a:xfrm>
              <a:prstGeom prst="rtTriangle">
                <a:avLst/>
              </a:prstGeom>
              <a:solidFill>
                <a:srgbClr val="B20E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494682" y="974684"/>
                <a:ext cx="6094839" cy="76071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3" name="Pentagon 12"/>
              <p:cNvSpPr/>
              <p:nvPr/>
            </p:nvSpPr>
            <p:spPr>
              <a:xfrm>
                <a:off x="259323" y="1050159"/>
                <a:ext cx="609600" cy="513980"/>
              </a:xfrm>
              <a:prstGeom prst="homePlate">
                <a:avLst/>
              </a:prstGeom>
              <a:gradFill flip="none" rotWithShape="1">
                <a:gsLst>
                  <a:gs pos="0">
                    <a:srgbClr val="ED1847">
                      <a:shade val="30000"/>
                      <a:satMod val="115000"/>
                    </a:srgbClr>
                  </a:gs>
                  <a:gs pos="56000">
                    <a:srgbClr val="ED1847">
                      <a:shade val="67500"/>
                      <a:satMod val="115000"/>
                    </a:srgbClr>
                  </a:gs>
                  <a:gs pos="90000">
                    <a:srgbClr val="ED1847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ln>
                <a:noFill/>
              </a:ln>
              <a:effectLst>
                <a:outerShdw blurRad="88900" dist="38100" dir="5400000" sx="103000" sy="103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6039047" y="1299206"/>
              <a:ext cx="5247753" cy="4867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Is It Enough?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1964477505"/>
              </p:ext>
            </p:extLst>
          </p:nvPr>
        </p:nvGraphicFramePr>
        <p:xfrm>
          <a:off x="515550" y="5181600"/>
          <a:ext cx="9448800" cy="1200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0704" y="1415360"/>
            <a:ext cx="5887854" cy="3276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18558" y="1676400"/>
            <a:ext cx="5262562" cy="262324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503612" y="4810907"/>
            <a:ext cx="43524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Source: Future of Jobs Survey 2018, World Economic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Forum – India Data</a:t>
            </a: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05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08CB-31FC-428D-AF0E-D314250C3007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644" y="1524000"/>
            <a:ext cx="7359798" cy="43434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85162" y="200260"/>
            <a:ext cx="114089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951924"/>
                </a:solidFill>
                <a:latin typeface="+mj-lt"/>
              </a:rPr>
              <a:t>NASSCOM STRATEGIC IMPERATIVES</a:t>
            </a:r>
            <a:r>
              <a:rPr lang="en-US" sz="2400" b="1" dirty="0" smtClean="0">
                <a:latin typeface="+mj-lt"/>
              </a:rPr>
              <a:t>… </a:t>
            </a:r>
            <a:r>
              <a:rPr lang="en-US" sz="3200" b="1" dirty="0" smtClean="0">
                <a:latin typeface="+mj-lt"/>
              </a:rPr>
              <a:t>catalyzing industry transformation with focus on: </a:t>
            </a:r>
            <a:endParaRPr lang="en-US" sz="4400" b="1" dirty="0">
              <a:solidFill>
                <a:srgbClr val="951924"/>
              </a:solidFill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932" y="2382769"/>
            <a:ext cx="5207530" cy="2022616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7138" y="1654701"/>
            <a:ext cx="3144051" cy="1564893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2" name="TextBox 1"/>
          <p:cNvSpPr txBox="1"/>
          <p:nvPr/>
        </p:nvSpPr>
        <p:spPr>
          <a:xfrm rot="21326115">
            <a:off x="7947772" y="950715"/>
            <a:ext cx="1806905" cy="830997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</a:rPr>
              <a:t>Job #1</a:t>
            </a:r>
            <a:endParaRPr lang="en-IN" sz="4800" b="1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04212" y="3436211"/>
            <a:ext cx="342741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Avenir"/>
              </a:rPr>
              <a:t>An industry driven learning ecosystem to get India accelerated on the journey to building skills and becoming the global hub for talent in the emerging technologies. </a:t>
            </a:r>
          </a:p>
        </p:txBody>
      </p:sp>
    </p:spTree>
    <p:extLst>
      <p:ext uri="{BB962C8B-B14F-4D97-AF65-F5344CB8AC3E}">
        <p14:creationId xmlns:p14="http://schemas.microsoft.com/office/powerpoint/2010/main" val="361200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object 11"/>
          <p:cNvSpPr/>
          <p:nvPr/>
        </p:nvSpPr>
        <p:spPr>
          <a:xfrm flipV="1">
            <a:off x="6357676" y="3352799"/>
            <a:ext cx="727336" cy="45719"/>
          </a:xfrm>
          <a:custGeom>
            <a:avLst/>
            <a:gdLst/>
            <a:ahLst/>
            <a:cxnLst/>
            <a:rect l="l" t="t" r="r" b="b"/>
            <a:pathLst>
              <a:path w="633729">
                <a:moveTo>
                  <a:pt x="0" y="1"/>
                </a:moveTo>
                <a:lnTo>
                  <a:pt x="633663" y="0"/>
                </a:lnTo>
              </a:path>
            </a:pathLst>
          </a:custGeom>
          <a:ln>
            <a:solidFill>
              <a:schemeClr val="accent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112" name="Straight Connector 111"/>
          <p:cNvCxnSpPr/>
          <p:nvPr/>
        </p:nvCxnSpPr>
        <p:spPr>
          <a:xfrm>
            <a:off x="303212" y="5791200"/>
            <a:ext cx="11550668" cy="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455612" y="304800"/>
            <a:ext cx="7086600" cy="762000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8" name="TextBox 27"/>
          <p:cNvSpPr txBox="1"/>
          <p:nvPr/>
        </p:nvSpPr>
        <p:spPr>
          <a:xfrm>
            <a:off x="303212" y="345331"/>
            <a:ext cx="11885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FUTURESKILLS: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An Industry Response, Catalyzed by NASSCOM</a:t>
            </a:r>
            <a:endParaRPr lang="en-I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4" name="Group 123"/>
          <p:cNvGrpSpPr/>
          <p:nvPr/>
        </p:nvGrpSpPr>
        <p:grpSpPr>
          <a:xfrm>
            <a:off x="303212" y="1524000"/>
            <a:ext cx="11809413" cy="3811689"/>
            <a:chOff x="568086" y="1524000"/>
            <a:chExt cx="11809413" cy="3811689"/>
          </a:xfrm>
        </p:grpSpPr>
        <p:sp>
          <p:nvSpPr>
            <p:cNvPr id="50" name="object 26"/>
            <p:cNvSpPr txBox="1"/>
            <p:nvPr/>
          </p:nvSpPr>
          <p:spPr>
            <a:xfrm>
              <a:off x="568086" y="1942383"/>
              <a:ext cx="3366135" cy="2040751"/>
            </a:xfrm>
            <a:prstGeom prst="rect">
              <a:avLst/>
            </a:prstGeom>
          </p:spPr>
          <p:txBody>
            <a:bodyPr vert="horz" wrap="square" lIns="0" tIns="157480" rIns="0" bIns="0" rtlCol="0">
              <a:spAutoFit/>
            </a:bodyPr>
            <a:lstStyle/>
            <a:p>
              <a:pPr marL="12065" marR="5080" indent="-635" algn="ctr">
                <a:lnSpc>
                  <a:spcPct val="100699"/>
                </a:lnSpc>
                <a:spcBef>
                  <a:spcPts val="1125"/>
                </a:spcBef>
              </a:pPr>
              <a:r>
                <a:rPr lang="en-US" sz="3200" b="1" spc="-5" dirty="0" err="1" smtClean="0">
                  <a:latin typeface="Arial"/>
                  <a:cs typeface="Arial"/>
                </a:rPr>
                <a:t>FutureSkills</a:t>
              </a:r>
              <a:endParaRPr lang="en-US" sz="1800" b="1" spc="-5" dirty="0" smtClean="0">
                <a:latin typeface="Arial"/>
                <a:cs typeface="Arial"/>
              </a:endParaRPr>
            </a:p>
            <a:p>
              <a:pPr marL="12065" marR="5080" indent="-635" algn="ctr">
                <a:lnSpc>
                  <a:spcPct val="100699"/>
                </a:lnSpc>
                <a:spcBef>
                  <a:spcPts val="1125"/>
                </a:spcBef>
              </a:pPr>
              <a:r>
                <a:rPr sz="1600" spc="-5" dirty="0" smtClean="0">
                  <a:latin typeface="Arial"/>
                  <a:cs typeface="Arial"/>
                </a:rPr>
                <a:t>An industry</a:t>
              </a:r>
              <a:r>
                <a:rPr lang="en-US" sz="1600" spc="-5" dirty="0">
                  <a:latin typeface="Arial"/>
                  <a:cs typeface="Arial"/>
                </a:rPr>
                <a:t> driven learning ecosystem to get India accelerated on the journey to building skills and becoming the </a:t>
              </a:r>
              <a:r>
                <a:rPr lang="en-US" sz="1600" spc="-5" dirty="0" smtClean="0">
                  <a:latin typeface="Arial"/>
                  <a:cs typeface="Arial"/>
                </a:rPr>
                <a:t>global talent </a:t>
              </a:r>
              <a:r>
                <a:rPr lang="en-US" sz="1600" spc="-5" dirty="0">
                  <a:latin typeface="Arial"/>
                  <a:cs typeface="Arial"/>
                </a:rPr>
                <a:t>hub </a:t>
              </a:r>
              <a:r>
                <a:rPr lang="en-US" sz="1600" spc="-5" dirty="0" smtClean="0">
                  <a:latin typeface="Arial"/>
                  <a:cs typeface="Arial"/>
                </a:rPr>
                <a:t>in </a:t>
              </a:r>
              <a:r>
                <a:rPr lang="en-US" sz="1600" spc="-5" dirty="0">
                  <a:latin typeface="Arial"/>
                  <a:cs typeface="Arial"/>
                </a:rPr>
                <a:t>the emerging technologies. </a:t>
              </a: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4722812" y="1524000"/>
              <a:ext cx="7654687" cy="3811689"/>
              <a:chOff x="4942283" y="1810138"/>
              <a:chExt cx="7654687" cy="3811689"/>
            </a:xfrm>
          </p:grpSpPr>
          <p:sp>
            <p:nvSpPr>
              <p:cNvPr id="31" name="object 7"/>
              <p:cNvSpPr/>
              <p:nvPr/>
            </p:nvSpPr>
            <p:spPr>
              <a:xfrm>
                <a:off x="6951433" y="2126474"/>
                <a:ext cx="633985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922020">
                    <a:moveTo>
                      <a:pt x="0" y="0"/>
                    </a:moveTo>
                    <a:lnTo>
                      <a:pt x="921708" y="1"/>
                    </a:lnTo>
                  </a:path>
                </a:pathLst>
              </a:custGeom>
              <a:ln w="12700">
                <a:solidFill>
                  <a:srgbClr val="7F7F7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" name="object 2"/>
              <p:cNvSpPr/>
              <p:nvPr/>
            </p:nvSpPr>
            <p:spPr>
              <a:xfrm>
                <a:off x="5632340" y="4832522"/>
                <a:ext cx="962660" cy="789305"/>
              </a:xfrm>
              <a:custGeom>
                <a:avLst/>
                <a:gdLst/>
                <a:ahLst/>
                <a:cxnLst/>
                <a:rect l="l" t="t" r="r" b="b"/>
                <a:pathLst>
                  <a:path w="962659" h="789304">
                    <a:moveTo>
                      <a:pt x="934318" y="0"/>
                    </a:moveTo>
                    <a:lnTo>
                      <a:pt x="28197" y="0"/>
                    </a:lnTo>
                    <a:lnTo>
                      <a:pt x="17157" y="1854"/>
                    </a:lnTo>
                    <a:lnTo>
                      <a:pt x="8201" y="6893"/>
                    </a:lnTo>
                    <a:lnTo>
                      <a:pt x="2194" y="14332"/>
                    </a:lnTo>
                    <a:lnTo>
                      <a:pt x="0" y="23383"/>
                    </a:lnTo>
                    <a:lnTo>
                      <a:pt x="0" y="150889"/>
                    </a:lnTo>
                    <a:lnTo>
                      <a:pt x="6778" y="164091"/>
                    </a:lnTo>
                    <a:lnTo>
                      <a:pt x="21690" y="176093"/>
                    </a:lnTo>
                    <a:lnTo>
                      <a:pt x="36603" y="189170"/>
                    </a:lnTo>
                    <a:lnTo>
                      <a:pt x="43381" y="205597"/>
                    </a:lnTo>
                    <a:lnTo>
                      <a:pt x="36603" y="220557"/>
                    </a:lnTo>
                    <a:lnTo>
                      <a:pt x="21690" y="230966"/>
                    </a:lnTo>
                    <a:lnTo>
                      <a:pt x="6778" y="241707"/>
                    </a:lnTo>
                    <a:lnTo>
                      <a:pt x="0" y="257658"/>
                    </a:lnTo>
                    <a:lnTo>
                      <a:pt x="6778" y="273301"/>
                    </a:lnTo>
                    <a:lnTo>
                      <a:pt x="21690" y="283855"/>
                    </a:lnTo>
                    <a:lnTo>
                      <a:pt x="36603" y="295319"/>
                    </a:lnTo>
                    <a:lnTo>
                      <a:pt x="43381" y="313691"/>
                    </a:lnTo>
                    <a:lnTo>
                      <a:pt x="36603" y="330712"/>
                    </a:lnTo>
                    <a:lnTo>
                      <a:pt x="21690" y="339336"/>
                    </a:lnTo>
                    <a:lnTo>
                      <a:pt x="6778" y="347381"/>
                    </a:lnTo>
                    <a:lnTo>
                      <a:pt x="0" y="362665"/>
                    </a:lnTo>
                    <a:lnTo>
                      <a:pt x="6778" y="380271"/>
                    </a:lnTo>
                    <a:lnTo>
                      <a:pt x="21690" y="392997"/>
                    </a:lnTo>
                    <a:lnTo>
                      <a:pt x="36603" y="406219"/>
                    </a:lnTo>
                    <a:lnTo>
                      <a:pt x="43381" y="425314"/>
                    </a:lnTo>
                    <a:lnTo>
                      <a:pt x="36603" y="442465"/>
                    </a:lnTo>
                    <a:lnTo>
                      <a:pt x="21690" y="451344"/>
                    </a:lnTo>
                    <a:lnTo>
                      <a:pt x="6778" y="459562"/>
                    </a:lnTo>
                    <a:lnTo>
                      <a:pt x="0" y="474728"/>
                    </a:lnTo>
                    <a:lnTo>
                      <a:pt x="6778" y="491404"/>
                    </a:lnTo>
                    <a:lnTo>
                      <a:pt x="21690" y="503240"/>
                    </a:lnTo>
                    <a:lnTo>
                      <a:pt x="36603" y="515490"/>
                    </a:lnTo>
                    <a:lnTo>
                      <a:pt x="43381" y="533407"/>
                    </a:lnTo>
                    <a:lnTo>
                      <a:pt x="43381" y="574880"/>
                    </a:lnTo>
                    <a:lnTo>
                      <a:pt x="315055" y="769889"/>
                    </a:lnTo>
                    <a:lnTo>
                      <a:pt x="328433" y="778065"/>
                    </a:lnTo>
                    <a:lnTo>
                      <a:pt x="343184" y="784007"/>
                    </a:lnTo>
                    <a:lnTo>
                      <a:pt x="359054" y="787634"/>
                    </a:lnTo>
                    <a:lnTo>
                      <a:pt x="375787" y="788861"/>
                    </a:lnTo>
                    <a:lnTo>
                      <a:pt x="588897" y="788861"/>
                    </a:lnTo>
                    <a:lnTo>
                      <a:pt x="636175" y="778065"/>
                    </a:lnTo>
                    <a:lnTo>
                      <a:pt x="919135" y="574880"/>
                    </a:lnTo>
                    <a:lnTo>
                      <a:pt x="919135" y="502523"/>
                    </a:lnTo>
                    <a:lnTo>
                      <a:pt x="925914" y="484600"/>
                    </a:lnTo>
                    <a:lnTo>
                      <a:pt x="940826" y="472301"/>
                    </a:lnTo>
                    <a:lnTo>
                      <a:pt x="955738" y="460334"/>
                    </a:lnTo>
                    <a:lnTo>
                      <a:pt x="962516" y="443403"/>
                    </a:lnTo>
                    <a:lnTo>
                      <a:pt x="955738" y="428492"/>
                    </a:lnTo>
                    <a:lnTo>
                      <a:pt x="940826" y="420405"/>
                    </a:lnTo>
                    <a:lnTo>
                      <a:pt x="925914" y="411575"/>
                    </a:lnTo>
                    <a:lnTo>
                      <a:pt x="919135" y="394430"/>
                    </a:lnTo>
                    <a:lnTo>
                      <a:pt x="925914" y="375335"/>
                    </a:lnTo>
                    <a:lnTo>
                      <a:pt x="940826" y="362113"/>
                    </a:lnTo>
                    <a:lnTo>
                      <a:pt x="955738" y="349387"/>
                    </a:lnTo>
                    <a:lnTo>
                      <a:pt x="962516" y="331781"/>
                    </a:lnTo>
                    <a:lnTo>
                      <a:pt x="955738" y="316497"/>
                    </a:lnTo>
                    <a:lnTo>
                      <a:pt x="940826" y="308452"/>
                    </a:lnTo>
                    <a:lnTo>
                      <a:pt x="925914" y="299828"/>
                    </a:lnTo>
                    <a:lnTo>
                      <a:pt x="919135" y="282807"/>
                    </a:lnTo>
                    <a:lnTo>
                      <a:pt x="925914" y="264435"/>
                    </a:lnTo>
                    <a:lnTo>
                      <a:pt x="940826" y="252971"/>
                    </a:lnTo>
                    <a:lnTo>
                      <a:pt x="955738" y="242417"/>
                    </a:lnTo>
                    <a:lnTo>
                      <a:pt x="962516" y="226775"/>
                    </a:lnTo>
                    <a:lnTo>
                      <a:pt x="955738" y="210823"/>
                    </a:lnTo>
                    <a:lnTo>
                      <a:pt x="940826" y="200082"/>
                    </a:lnTo>
                    <a:lnTo>
                      <a:pt x="925914" y="189673"/>
                    </a:lnTo>
                    <a:lnTo>
                      <a:pt x="919135" y="174713"/>
                    </a:lnTo>
                    <a:lnTo>
                      <a:pt x="925914" y="158224"/>
                    </a:lnTo>
                    <a:lnTo>
                      <a:pt x="940826" y="145044"/>
                    </a:lnTo>
                    <a:lnTo>
                      <a:pt x="955738" y="133021"/>
                    </a:lnTo>
                    <a:lnTo>
                      <a:pt x="962516" y="120006"/>
                    </a:lnTo>
                    <a:lnTo>
                      <a:pt x="962516" y="23383"/>
                    </a:lnTo>
                    <a:lnTo>
                      <a:pt x="960321" y="14332"/>
                    </a:lnTo>
                    <a:lnTo>
                      <a:pt x="954314" y="6893"/>
                    </a:lnTo>
                    <a:lnTo>
                      <a:pt x="945358" y="1854"/>
                    </a:lnTo>
                    <a:lnTo>
                      <a:pt x="934318" y="0"/>
                    </a:lnTo>
                    <a:close/>
                  </a:path>
                </a:pathLst>
              </a:custGeom>
              <a:solidFill>
                <a:srgbClr val="7F7F7F">
                  <a:alpha val="50199"/>
                </a:srgb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" name="object 3"/>
              <p:cNvSpPr/>
              <p:nvPr/>
            </p:nvSpPr>
            <p:spPr>
              <a:xfrm>
                <a:off x="5004671" y="1810138"/>
                <a:ext cx="2179955" cy="714375"/>
              </a:xfrm>
              <a:custGeom>
                <a:avLst/>
                <a:gdLst/>
                <a:ahLst/>
                <a:cxnLst/>
                <a:rect l="l" t="t" r="r" b="b"/>
                <a:pathLst>
                  <a:path w="2179954" h="714375">
                    <a:moveTo>
                      <a:pt x="1089560" y="0"/>
                    </a:moveTo>
                    <a:lnTo>
                      <a:pt x="1036637" y="948"/>
                    </a:lnTo>
                    <a:lnTo>
                      <a:pt x="984439" y="3778"/>
                    </a:lnTo>
                    <a:lnTo>
                      <a:pt x="933009" y="8470"/>
                    </a:lnTo>
                    <a:lnTo>
                      <a:pt x="882386" y="15002"/>
                    </a:lnTo>
                    <a:lnTo>
                      <a:pt x="832613" y="23353"/>
                    </a:lnTo>
                    <a:lnTo>
                      <a:pt x="783730" y="33501"/>
                    </a:lnTo>
                    <a:lnTo>
                      <a:pt x="735780" y="45426"/>
                    </a:lnTo>
                    <a:lnTo>
                      <a:pt x="688802" y="59105"/>
                    </a:lnTo>
                    <a:lnTo>
                      <a:pt x="642838" y="74519"/>
                    </a:lnTo>
                    <a:lnTo>
                      <a:pt x="597930" y="91645"/>
                    </a:lnTo>
                    <a:lnTo>
                      <a:pt x="554118" y="110463"/>
                    </a:lnTo>
                    <a:lnTo>
                      <a:pt x="511444" y="130951"/>
                    </a:lnTo>
                    <a:lnTo>
                      <a:pt x="469949" y="153089"/>
                    </a:lnTo>
                    <a:lnTo>
                      <a:pt x="429674" y="176854"/>
                    </a:lnTo>
                    <a:lnTo>
                      <a:pt x="390661" y="202225"/>
                    </a:lnTo>
                    <a:lnTo>
                      <a:pt x="352950" y="229182"/>
                    </a:lnTo>
                    <a:lnTo>
                      <a:pt x="316583" y="257704"/>
                    </a:lnTo>
                    <a:lnTo>
                      <a:pt x="281602" y="287768"/>
                    </a:lnTo>
                    <a:lnTo>
                      <a:pt x="248046" y="319354"/>
                    </a:lnTo>
                    <a:lnTo>
                      <a:pt x="215958" y="352441"/>
                    </a:lnTo>
                    <a:lnTo>
                      <a:pt x="185379" y="387007"/>
                    </a:lnTo>
                    <a:lnTo>
                      <a:pt x="156349" y="423031"/>
                    </a:lnTo>
                    <a:lnTo>
                      <a:pt x="128910" y="460492"/>
                    </a:lnTo>
                    <a:lnTo>
                      <a:pt x="103104" y="499369"/>
                    </a:lnTo>
                    <a:lnTo>
                      <a:pt x="78971" y="539640"/>
                    </a:lnTo>
                    <a:lnTo>
                      <a:pt x="56553" y="581285"/>
                    </a:lnTo>
                    <a:lnTo>
                      <a:pt x="35891" y="624282"/>
                    </a:lnTo>
                    <a:lnTo>
                      <a:pt x="17026" y="668609"/>
                    </a:lnTo>
                    <a:lnTo>
                      <a:pt x="0" y="714246"/>
                    </a:lnTo>
                    <a:lnTo>
                      <a:pt x="2179664" y="714246"/>
                    </a:lnTo>
                    <a:lnTo>
                      <a:pt x="2162583" y="668609"/>
                    </a:lnTo>
                    <a:lnTo>
                      <a:pt x="2143667" y="624282"/>
                    </a:lnTo>
                    <a:lnTo>
                      <a:pt x="2122958" y="581285"/>
                    </a:lnTo>
                    <a:lnTo>
                      <a:pt x="2100497" y="539640"/>
                    </a:lnTo>
                    <a:lnTo>
                      <a:pt x="2076324" y="499369"/>
                    </a:lnTo>
                    <a:lnTo>
                      <a:pt x="2050481" y="460492"/>
                    </a:lnTo>
                    <a:lnTo>
                      <a:pt x="2023009" y="423031"/>
                    </a:lnTo>
                    <a:lnTo>
                      <a:pt x="1993948" y="387007"/>
                    </a:lnTo>
                    <a:lnTo>
                      <a:pt x="1963341" y="352441"/>
                    </a:lnTo>
                    <a:lnTo>
                      <a:pt x="1931227" y="319354"/>
                    </a:lnTo>
                    <a:lnTo>
                      <a:pt x="1897649" y="287768"/>
                    </a:lnTo>
                    <a:lnTo>
                      <a:pt x="1862647" y="257704"/>
                    </a:lnTo>
                    <a:lnTo>
                      <a:pt x="1826262" y="229182"/>
                    </a:lnTo>
                    <a:lnTo>
                      <a:pt x="1788535" y="202225"/>
                    </a:lnTo>
                    <a:lnTo>
                      <a:pt x="1749508" y="176854"/>
                    </a:lnTo>
                    <a:lnTo>
                      <a:pt x="1709221" y="153089"/>
                    </a:lnTo>
                    <a:lnTo>
                      <a:pt x="1667715" y="130951"/>
                    </a:lnTo>
                    <a:lnTo>
                      <a:pt x="1625033" y="110463"/>
                    </a:lnTo>
                    <a:lnTo>
                      <a:pt x="1581213" y="91645"/>
                    </a:lnTo>
                    <a:lnTo>
                      <a:pt x="1536299" y="74519"/>
                    </a:lnTo>
                    <a:lnTo>
                      <a:pt x="1490331" y="59105"/>
                    </a:lnTo>
                    <a:lnTo>
                      <a:pt x="1443349" y="45426"/>
                    </a:lnTo>
                    <a:lnTo>
                      <a:pt x="1395395" y="33501"/>
                    </a:lnTo>
                    <a:lnTo>
                      <a:pt x="1346511" y="23353"/>
                    </a:lnTo>
                    <a:lnTo>
                      <a:pt x="1296736" y="15002"/>
                    </a:lnTo>
                    <a:lnTo>
                      <a:pt x="1246113" y="8470"/>
                    </a:lnTo>
                    <a:lnTo>
                      <a:pt x="1194682" y="3778"/>
                    </a:lnTo>
                    <a:lnTo>
                      <a:pt x="1142484" y="948"/>
                    </a:lnTo>
                    <a:lnTo>
                      <a:pt x="1089560" y="0"/>
                    </a:lnTo>
                    <a:close/>
                  </a:path>
                </a:pathLst>
              </a:custGeom>
              <a:solidFill>
                <a:srgbClr val="EEECE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" name="object 4"/>
              <p:cNvSpPr/>
              <p:nvPr/>
            </p:nvSpPr>
            <p:spPr>
              <a:xfrm>
                <a:off x="4942283" y="2577740"/>
                <a:ext cx="2310130" cy="687705"/>
              </a:xfrm>
              <a:custGeom>
                <a:avLst/>
                <a:gdLst/>
                <a:ahLst/>
                <a:cxnLst/>
                <a:rect l="l" t="t" r="r" b="b"/>
                <a:pathLst>
                  <a:path w="2310129" h="687704">
                    <a:moveTo>
                      <a:pt x="2261842" y="0"/>
                    </a:moveTo>
                    <a:lnTo>
                      <a:pt x="48228" y="0"/>
                    </a:lnTo>
                    <a:lnTo>
                      <a:pt x="35660" y="46542"/>
                    </a:lnTo>
                    <a:lnTo>
                      <a:pt x="24922" y="94156"/>
                    </a:lnTo>
                    <a:lnTo>
                      <a:pt x="16051" y="142851"/>
                    </a:lnTo>
                    <a:lnTo>
                      <a:pt x="9085" y="192637"/>
                    </a:lnTo>
                    <a:lnTo>
                      <a:pt x="4063" y="243524"/>
                    </a:lnTo>
                    <a:lnTo>
                      <a:pt x="1022" y="295520"/>
                    </a:lnTo>
                    <a:lnTo>
                      <a:pt x="0" y="348635"/>
                    </a:lnTo>
                    <a:lnTo>
                      <a:pt x="1044" y="401892"/>
                    </a:lnTo>
                    <a:lnTo>
                      <a:pt x="4107" y="453423"/>
                    </a:lnTo>
                    <a:lnTo>
                      <a:pt x="9085" y="503294"/>
                    </a:lnTo>
                    <a:lnTo>
                      <a:pt x="15874" y="551572"/>
                    </a:lnTo>
                    <a:lnTo>
                      <a:pt x="24369" y="598324"/>
                    </a:lnTo>
                    <a:lnTo>
                      <a:pt x="34465" y="643614"/>
                    </a:lnTo>
                    <a:lnTo>
                      <a:pt x="46060" y="687510"/>
                    </a:lnTo>
                    <a:lnTo>
                      <a:pt x="2264009" y="687510"/>
                    </a:lnTo>
                    <a:lnTo>
                      <a:pt x="2275403" y="643614"/>
                    </a:lnTo>
                    <a:lnTo>
                      <a:pt x="2285356" y="598324"/>
                    </a:lnTo>
                    <a:lnTo>
                      <a:pt x="2293754" y="551572"/>
                    </a:lnTo>
                    <a:lnTo>
                      <a:pt x="2300484" y="503294"/>
                    </a:lnTo>
                    <a:lnTo>
                      <a:pt x="2305433" y="453423"/>
                    </a:lnTo>
                    <a:lnTo>
                      <a:pt x="2308485" y="401892"/>
                    </a:lnTo>
                    <a:lnTo>
                      <a:pt x="2309528" y="348635"/>
                    </a:lnTo>
                    <a:lnTo>
                      <a:pt x="2308507" y="295520"/>
                    </a:lnTo>
                    <a:lnTo>
                      <a:pt x="2305477" y="243524"/>
                    </a:lnTo>
                    <a:lnTo>
                      <a:pt x="2300485" y="192637"/>
                    </a:lnTo>
                    <a:lnTo>
                      <a:pt x="2293578" y="142851"/>
                    </a:lnTo>
                    <a:lnTo>
                      <a:pt x="2284803" y="94156"/>
                    </a:lnTo>
                    <a:lnTo>
                      <a:pt x="2274209" y="46542"/>
                    </a:lnTo>
                    <a:lnTo>
                      <a:pt x="2261842" y="0"/>
                    </a:lnTo>
                    <a:close/>
                  </a:path>
                </a:pathLst>
              </a:custGeom>
              <a:solidFill>
                <a:srgbClr val="4BAC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" name="object 5"/>
              <p:cNvSpPr/>
              <p:nvPr/>
            </p:nvSpPr>
            <p:spPr>
              <a:xfrm>
                <a:off x="5381528" y="4060983"/>
                <a:ext cx="1430020" cy="714375"/>
              </a:xfrm>
              <a:custGeom>
                <a:avLst/>
                <a:gdLst/>
                <a:ahLst/>
                <a:cxnLst/>
                <a:rect l="l" t="t" r="r" b="b"/>
                <a:pathLst>
                  <a:path w="1430020" h="714375">
                    <a:moveTo>
                      <a:pt x="1429769" y="0"/>
                    </a:moveTo>
                    <a:lnTo>
                      <a:pt x="0" y="0"/>
                    </a:lnTo>
                    <a:lnTo>
                      <a:pt x="16940" y="44654"/>
                    </a:lnTo>
                    <a:lnTo>
                      <a:pt x="31872" y="90409"/>
                    </a:lnTo>
                    <a:lnTo>
                      <a:pt x="44578" y="137435"/>
                    </a:lnTo>
                    <a:lnTo>
                      <a:pt x="54840" y="185903"/>
                    </a:lnTo>
                    <a:lnTo>
                      <a:pt x="62439" y="235984"/>
                    </a:lnTo>
                    <a:lnTo>
                      <a:pt x="67159" y="287848"/>
                    </a:lnTo>
                    <a:lnTo>
                      <a:pt x="68780" y="341666"/>
                    </a:lnTo>
                    <a:lnTo>
                      <a:pt x="71577" y="378092"/>
                    </a:lnTo>
                    <a:lnTo>
                      <a:pt x="79713" y="419089"/>
                    </a:lnTo>
                    <a:lnTo>
                      <a:pt x="92807" y="462964"/>
                    </a:lnTo>
                    <a:lnTo>
                      <a:pt x="110479" y="508022"/>
                    </a:lnTo>
                    <a:lnTo>
                      <a:pt x="132348" y="552570"/>
                    </a:lnTo>
                    <a:lnTo>
                      <a:pt x="158032" y="594912"/>
                    </a:lnTo>
                    <a:lnTo>
                      <a:pt x="187152" y="633354"/>
                    </a:lnTo>
                    <a:lnTo>
                      <a:pt x="219326" y="666203"/>
                    </a:lnTo>
                    <a:lnTo>
                      <a:pt x="254173" y="691764"/>
                    </a:lnTo>
                    <a:lnTo>
                      <a:pt x="291312" y="708343"/>
                    </a:lnTo>
                    <a:lnTo>
                      <a:pt x="330363" y="714246"/>
                    </a:lnTo>
                    <a:lnTo>
                      <a:pt x="1099405" y="714246"/>
                    </a:lnTo>
                    <a:lnTo>
                      <a:pt x="1138457" y="708343"/>
                    </a:lnTo>
                    <a:lnTo>
                      <a:pt x="1175596" y="691764"/>
                    </a:lnTo>
                    <a:lnTo>
                      <a:pt x="1210443" y="666203"/>
                    </a:lnTo>
                    <a:lnTo>
                      <a:pt x="1242617" y="633354"/>
                    </a:lnTo>
                    <a:lnTo>
                      <a:pt x="1271737" y="594912"/>
                    </a:lnTo>
                    <a:lnTo>
                      <a:pt x="1297421" y="552570"/>
                    </a:lnTo>
                    <a:lnTo>
                      <a:pt x="1319290" y="508022"/>
                    </a:lnTo>
                    <a:lnTo>
                      <a:pt x="1336962" y="462964"/>
                    </a:lnTo>
                    <a:lnTo>
                      <a:pt x="1350056" y="419089"/>
                    </a:lnTo>
                    <a:lnTo>
                      <a:pt x="1358192" y="378092"/>
                    </a:lnTo>
                    <a:lnTo>
                      <a:pt x="1362610" y="287848"/>
                    </a:lnTo>
                    <a:lnTo>
                      <a:pt x="1367330" y="235984"/>
                    </a:lnTo>
                    <a:lnTo>
                      <a:pt x="1374929" y="185903"/>
                    </a:lnTo>
                    <a:lnTo>
                      <a:pt x="1385191" y="137435"/>
                    </a:lnTo>
                    <a:lnTo>
                      <a:pt x="1397897" y="90409"/>
                    </a:lnTo>
                    <a:lnTo>
                      <a:pt x="1412829" y="44654"/>
                    </a:lnTo>
                    <a:lnTo>
                      <a:pt x="1429769" y="0"/>
                    </a:lnTo>
                    <a:close/>
                  </a:path>
                </a:pathLst>
              </a:custGeom>
              <a:solidFill>
                <a:srgbClr val="4F81B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" name="object 6"/>
              <p:cNvSpPr/>
              <p:nvPr/>
            </p:nvSpPr>
            <p:spPr>
              <a:xfrm>
                <a:off x="5004671" y="3319998"/>
                <a:ext cx="2185035" cy="687705"/>
              </a:xfrm>
              <a:custGeom>
                <a:avLst/>
                <a:gdLst/>
                <a:ahLst/>
                <a:cxnLst/>
                <a:rect l="l" t="t" r="r" b="b"/>
                <a:pathLst>
                  <a:path w="2185034" h="687704">
                    <a:moveTo>
                      <a:pt x="2184756" y="0"/>
                    </a:moveTo>
                    <a:lnTo>
                      <a:pt x="0" y="0"/>
                    </a:lnTo>
                    <a:lnTo>
                      <a:pt x="18621" y="52766"/>
                    </a:lnTo>
                    <a:lnTo>
                      <a:pt x="38995" y="103748"/>
                    </a:lnTo>
                    <a:lnTo>
                      <a:pt x="60882" y="153129"/>
                    </a:lnTo>
                    <a:lnTo>
                      <a:pt x="84041" y="201092"/>
                    </a:lnTo>
                    <a:lnTo>
                      <a:pt x="108230" y="247820"/>
                    </a:lnTo>
                    <a:lnTo>
                      <a:pt x="133209" y="293496"/>
                    </a:lnTo>
                    <a:lnTo>
                      <a:pt x="158737" y="338304"/>
                    </a:lnTo>
                    <a:lnTo>
                      <a:pt x="184574" y="382428"/>
                    </a:lnTo>
                    <a:lnTo>
                      <a:pt x="236208" y="469352"/>
                    </a:lnTo>
                    <a:lnTo>
                      <a:pt x="261524" y="512521"/>
                    </a:lnTo>
                    <a:lnTo>
                      <a:pt x="286185" y="555737"/>
                    </a:lnTo>
                    <a:lnTo>
                      <a:pt x="309951" y="599185"/>
                    </a:lnTo>
                    <a:lnTo>
                      <a:pt x="332579" y="643048"/>
                    </a:lnTo>
                    <a:lnTo>
                      <a:pt x="353830" y="687509"/>
                    </a:lnTo>
                    <a:lnTo>
                      <a:pt x="1830925" y="687509"/>
                    </a:lnTo>
                    <a:lnTo>
                      <a:pt x="1852177" y="643048"/>
                    </a:lnTo>
                    <a:lnTo>
                      <a:pt x="1874805" y="599185"/>
                    </a:lnTo>
                    <a:lnTo>
                      <a:pt x="1898571" y="555737"/>
                    </a:lnTo>
                    <a:lnTo>
                      <a:pt x="1923232" y="512521"/>
                    </a:lnTo>
                    <a:lnTo>
                      <a:pt x="1948548" y="469352"/>
                    </a:lnTo>
                    <a:lnTo>
                      <a:pt x="2000182" y="382428"/>
                    </a:lnTo>
                    <a:lnTo>
                      <a:pt x="2026019" y="338304"/>
                    </a:lnTo>
                    <a:lnTo>
                      <a:pt x="2051547" y="293496"/>
                    </a:lnTo>
                    <a:lnTo>
                      <a:pt x="2076526" y="247820"/>
                    </a:lnTo>
                    <a:lnTo>
                      <a:pt x="2100715" y="201092"/>
                    </a:lnTo>
                    <a:lnTo>
                      <a:pt x="2123874" y="153129"/>
                    </a:lnTo>
                    <a:lnTo>
                      <a:pt x="2145761" y="103748"/>
                    </a:lnTo>
                    <a:lnTo>
                      <a:pt x="2166135" y="52766"/>
                    </a:lnTo>
                    <a:lnTo>
                      <a:pt x="2184756" y="0"/>
                    </a:lnTo>
                    <a:close/>
                  </a:path>
                </a:pathLst>
              </a:custGeom>
              <a:solidFill>
                <a:srgbClr val="9BBB5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" name="object 8"/>
              <p:cNvSpPr/>
              <p:nvPr/>
            </p:nvSpPr>
            <p:spPr>
              <a:xfrm>
                <a:off x="7585095" y="1876958"/>
                <a:ext cx="590550" cy="590550"/>
              </a:xfrm>
              <a:custGeom>
                <a:avLst/>
                <a:gdLst/>
                <a:ahLst/>
                <a:cxnLst/>
                <a:rect l="l" t="t" r="r" b="b"/>
                <a:pathLst>
                  <a:path w="590550" h="590550">
                    <a:moveTo>
                      <a:pt x="295235" y="0"/>
                    </a:moveTo>
                    <a:lnTo>
                      <a:pt x="247346" y="3864"/>
                    </a:lnTo>
                    <a:lnTo>
                      <a:pt x="201918" y="15051"/>
                    </a:lnTo>
                    <a:lnTo>
                      <a:pt x="159557" y="32953"/>
                    </a:lnTo>
                    <a:lnTo>
                      <a:pt x="120873" y="56963"/>
                    </a:lnTo>
                    <a:lnTo>
                      <a:pt x="86472" y="86472"/>
                    </a:lnTo>
                    <a:lnTo>
                      <a:pt x="56963" y="120873"/>
                    </a:lnTo>
                    <a:lnTo>
                      <a:pt x="32953" y="159557"/>
                    </a:lnTo>
                    <a:lnTo>
                      <a:pt x="15051" y="201918"/>
                    </a:lnTo>
                    <a:lnTo>
                      <a:pt x="3864" y="247346"/>
                    </a:lnTo>
                    <a:lnTo>
                      <a:pt x="0" y="295235"/>
                    </a:lnTo>
                    <a:lnTo>
                      <a:pt x="3864" y="343124"/>
                    </a:lnTo>
                    <a:lnTo>
                      <a:pt x="15051" y="388552"/>
                    </a:lnTo>
                    <a:lnTo>
                      <a:pt x="32953" y="430913"/>
                    </a:lnTo>
                    <a:lnTo>
                      <a:pt x="56963" y="469597"/>
                    </a:lnTo>
                    <a:lnTo>
                      <a:pt x="86472" y="503998"/>
                    </a:lnTo>
                    <a:lnTo>
                      <a:pt x="120873" y="533507"/>
                    </a:lnTo>
                    <a:lnTo>
                      <a:pt x="159557" y="557517"/>
                    </a:lnTo>
                    <a:lnTo>
                      <a:pt x="201918" y="575419"/>
                    </a:lnTo>
                    <a:lnTo>
                      <a:pt x="247346" y="586607"/>
                    </a:lnTo>
                    <a:lnTo>
                      <a:pt x="295235" y="590471"/>
                    </a:lnTo>
                    <a:lnTo>
                      <a:pt x="343124" y="586607"/>
                    </a:lnTo>
                    <a:lnTo>
                      <a:pt x="388552" y="575419"/>
                    </a:lnTo>
                    <a:lnTo>
                      <a:pt x="430913" y="557517"/>
                    </a:lnTo>
                    <a:lnTo>
                      <a:pt x="469597" y="533507"/>
                    </a:lnTo>
                    <a:lnTo>
                      <a:pt x="503998" y="503998"/>
                    </a:lnTo>
                    <a:lnTo>
                      <a:pt x="533507" y="469597"/>
                    </a:lnTo>
                    <a:lnTo>
                      <a:pt x="557517" y="430913"/>
                    </a:lnTo>
                    <a:lnTo>
                      <a:pt x="575419" y="388552"/>
                    </a:lnTo>
                    <a:lnTo>
                      <a:pt x="586607" y="343124"/>
                    </a:lnTo>
                    <a:lnTo>
                      <a:pt x="590471" y="295235"/>
                    </a:lnTo>
                    <a:lnTo>
                      <a:pt x="586607" y="247346"/>
                    </a:lnTo>
                    <a:lnTo>
                      <a:pt x="575419" y="201918"/>
                    </a:lnTo>
                    <a:lnTo>
                      <a:pt x="557517" y="159557"/>
                    </a:lnTo>
                    <a:lnTo>
                      <a:pt x="533507" y="120873"/>
                    </a:lnTo>
                    <a:lnTo>
                      <a:pt x="503998" y="86472"/>
                    </a:lnTo>
                    <a:lnTo>
                      <a:pt x="469597" y="56963"/>
                    </a:lnTo>
                    <a:lnTo>
                      <a:pt x="430913" y="32953"/>
                    </a:lnTo>
                    <a:lnTo>
                      <a:pt x="388552" y="15051"/>
                    </a:lnTo>
                    <a:lnTo>
                      <a:pt x="343124" y="3864"/>
                    </a:lnTo>
                    <a:lnTo>
                      <a:pt x="295235" y="0"/>
                    </a:lnTo>
                    <a:close/>
                  </a:path>
                </a:pathLst>
              </a:custGeom>
              <a:solidFill>
                <a:srgbClr val="EEECE1">
                  <a:alpha val="19999"/>
                </a:srgb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" name="object 9"/>
              <p:cNvSpPr/>
              <p:nvPr/>
            </p:nvSpPr>
            <p:spPr>
              <a:xfrm>
                <a:off x="7585095" y="1876958"/>
                <a:ext cx="590550" cy="590550"/>
              </a:xfrm>
              <a:custGeom>
                <a:avLst/>
                <a:gdLst/>
                <a:ahLst/>
                <a:cxnLst/>
                <a:rect l="l" t="t" r="r" b="b"/>
                <a:pathLst>
                  <a:path w="590550" h="590550">
                    <a:moveTo>
                      <a:pt x="0" y="295236"/>
                    </a:moveTo>
                    <a:lnTo>
                      <a:pt x="3864" y="247347"/>
                    </a:lnTo>
                    <a:lnTo>
                      <a:pt x="15051" y="201918"/>
                    </a:lnTo>
                    <a:lnTo>
                      <a:pt x="32953" y="159558"/>
                    </a:lnTo>
                    <a:lnTo>
                      <a:pt x="56963" y="120873"/>
                    </a:lnTo>
                    <a:lnTo>
                      <a:pt x="86472" y="86472"/>
                    </a:lnTo>
                    <a:lnTo>
                      <a:pt x="120873" y="56963"/>
                    </a:lnTo>
                    <a:lnTo>
                      <a:pt x="159558" y="32953"/>
                    </a:lnTo>
                    <a:lnTo>
                      <a:pt x="201918" y="15051"/>
                    </a:lnTo>
                    <a:lnTo>
                      <a:pt x="247347" y="3864"/>
                    </a:lnTo>
                    <a:lnTo>
                      <a:pt x="295236" y="0"/>
                    </a:lnTo>
                    <a:lnTo>
                      <a:pt x="343124" y="3864"/>
                    </a:lnTo>
                    <a:lnTo>
                      <a:pt x="388553" y="15051"/>
                    </a:lnTo>
                    <a:lnTo>
                      <a:pt x="430913" y="32953"/>
                    </a:lnTo>
                    <a:lnTo>
                      <a:pt x="469598" y="56963"/>
                    </a:lnTo>
                    <a:lnTo>
                      <a:pt x="503999" y="86472"/>
                    </a:lnTo>
                    <a:lnTo>
                      <a:pt x="533508" y="120873"/>
                    </a:lnTo>
                    <a:lnTo>
                      <a:pt x="557518" y="159558"/>
                    </a:lnTo>
                    <a:lnTo>
                      <a:pt x="575420" y="201918"/>
                    </a:lnTo>
                    <a:lnTo>
                      <a:pt x="586607" y="247347"/>
                    </a:lnTo>
                    <a:lnTo>
                      <a:pt x="590472" y="295236"/>
                    </a:lnTo>
                    <a:lnTo>
                      <a:pt x="586607" y="343124"/>
                    </a:lnTo>
                    <a:lnTo>
                      <a:pt x="575420" y="388553"/>
                    </a:lnTo>
                    <a:lnTo>
                      <a:pt x="557518" y="430913"/>
                    </a:lnTo>
                    <a:lnTo>
                      <a:pt x="533508" y="469598"/>
                    </a:lnTo>
                    <a:lnTo>
                      <a:pt x="503999" y="503999"/>
                    </a:lnTo>
                    <a:lnTo>
                      <a:pt x="469598" y="533508"/>
                    </a:lnTo>
                    <a:lnTo>
                      <a:pt x="430913" y="557518"/>
                    </a:lnTo>
                    <a:lnTo>
                      <a:pt x="388553" y="575420"/>
                    </a:lnTo>
                    <a:lnTo>
                      <a:pt x="343124" y="586607"/>
                    </a:lnTo>
                    <a:lnTo>
                      <a:pt x="295236" y="590472"/>
                    </a:lnTo>
                    <a:lnTo>
                      <a:pt x="247347" y="586607"/>
                    </a:lnTo>
                    <a:lnTo>
                      <a:pt x="201918" y="575420"/>
                    </a:lnTo>
                    <a:lnTo>
                      <a:pt x="159558" y="557518"/>
                    </a:lnTo>
                    <a:lnTo>
                      <a:pt x="120873" y="533508"/>
                    </a:lnTo>
                    <a:lnTo>
                      <a:pt x="86472" y="503999"/>
                    </a:lnTo>
                    <a:lnTo>
                      <a:pt x="56963" y="469598"/>
                    </a:lnTo>
                    <a:lnTo>
                      <a:pt x="32953" y="430913"/>
                    </a:lnTo>
                    <a:lnTo>
                      <a:pt x="15051" y="388553"/>
                    </a:lnTo>
                    <a:lnTo>
                      <a:pt x="3864" y="343124"/>
                    </a:lnTo>
                    <a:lnTo>
                      <a:pt x="0" y="295236"/>
                    </a:lnTo>
                    <a:close/>
                  </a:path>
                </a:pathLst>
              </a:custGeom>
              <a:ln w="19050">
                <a:solidFill>
                  <a:srgbClr val="7F7F7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" name="object 10"/>
              <p:cNvSpPr txBox="1"/>
              <p:nvPr/>
            </p:nvSpPr>
            <p:spPr>
              <a:xfrm>
                <a:off x="7809686" y="2009633"/>
                <a:ext cx="141605" cy="29972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1800" dirty="0">
                    <a:latin typeface="Calibri"/>
                    <a:cs typeface="Calibri"/>
                  </a:rPr>
                  <a:t>1</a:t>
                </a:r>
                <a:endParaRPr sz="1800">
                  <a:latin typeface="Calibri"/>
                  <a:cs typeface="Calibri"/>
                </a:endParaRPr>
              </a:p>
            </p:txBody>
          </p:sp>
          <p:sp>
            <p:nvSpPr>
              <p:cNvPr id="35" name="object 11"/>
              <p:cNvSpPr/>
              <p:nvPr/>
            </p:nvSpPr>
            <p:spPr>
              <a:xfrm>
                <a:off x="6951433" y="2921495"/>
                <a:ext cx="633730" cy="0"/>
              </a:xfrm>
              <a:custGeom>
                <a:avLst/>
                <a:gdLst/>
                <a:ahLst/>
                <a:cxnLst/>
                <a:rect l="l" t="t" r="r" b="b"/>
                <a:pathLst>
                  <a:path w="633729">
                    <a:moveTo>
                      <a:pt x="0" y="1"/>
                    </a:moveTo>
                    <a:lnTo>
                      <a:pt x="633663" y="0"/>
                    </a:lnTo>
                  </a:path>
                </a:pathLst>
              </a:custGeom>
              <a:ln w="12700">
                <a:solidFill>
                  <a:srgbClr val="4BACC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" name="object 12"/>
              <p:cNvSpPr/>
              <p:nvPr/>
            </p:nvSpPr>
            <p:spPr>
              <a:xfrm>
                <a:off x="7585095" y="2626259"/>
                <a:ext cx="590550" cy="590550"/>
              </a:xfrm>
              <a:custGeom>
                <a:avLst/>
                <a:gdLst/>
                <a:ahLst/>
                <a:cxnLst/>
                <a:rect l="l" t="t" r="r" b="b"/>
                <a:pathLst>
                  <a:path w="590550" h="590550">
                    <a:moveTo>
                      <a:pt x="295235" y="0"/>
                    </a:moveTo>
                    <a:lnTo>
                      <a:pt x="247346" y="3864"/>
                    </a:lnTo>
                    <a:lnTo>
                      <a:pt x="201918" y="15051"/>
                    </a:lnTo>
                    <a:lnTo>
                      <a:pt x="159557" y="32953"/>
                    </a:lnTo>
                    <a:lnTo>
                      <a:pt x="120873" y="56963"/>
                    </a:lnTo>
                    <a:lnTo>
                      <a:pt x="86472" y="86472"/>
                    </a:lnTo>
                    <a:lnTo>
                      <a:pt x="56963" y="120873"/>
                    </a:lnTo>
                    <a:lnTo>
                      <a:pt x="32953" y="159558"/>
                    </a:lnTo>
                    <a:lnTo>
                      <a:pt x="15051" y="201919"/>
                    </a:lnTo>
                    <a:lnTo>
                      <a:pt x="3864" y="247347"/>
                    </a:lnTo>
                    <a:lnTo>
                      <a:pt x="0" y="295236"/>
                    </a:lnTo>
                    <a:lnTo>
                      <a:pt x="3864" y="343125"/>
                    </a:lnTo>
                    <a:lnTo>
                      <a:pt x="15051" y="388554"/>
                    </a:lnTo>
                    <a:lnTo>
                      <a:pt x="32953" y="430914"/>
                    </a:lnTo>
                    <a:lnTo>
                      <a:pt x="56963" y="469599"/>
                    </a:lnTo>
                    <a:lnTo>
                      <a:pt x="86472" y="503999"/>
                    </a:lnTo>
                    <a:lnTo>
                      <a:pt x="120873" y="533509"/>
                    </a:lnTo>
                    <a:lnTo>
                      <a:pt x="159557" y="557518"/>
                    </a:lnTo>
                    <a:lnTo>
                      <a:pt x="201918" y="575421"/>
                    </a:lnTo>
                    <a:lnTo>
                      <a:pt x="247346" y="586608"/>
                    </a:lnTo>
                    <a:lnTo>
                      <a:pt x="295235" y="590472"/>
                    </a:lnTo>
                    <a:lnTo>
                      <a:pt x="343124" y="586608"/>
                    </a:lnTo>
                    <a:lnTo>
                      <a:pt x="388552" y="575421"/>
                    </a:lnTo>
                    <a:lnTo>
                      <a:pt x="430913" y="557518"/>
                    </a:lnTo>
                    <a:lnTo>
                      <a:pt x="469597" y="533509"/>
                    </a:lnTo>
                    <a:lnTo>
                      <a:pt x="503998" y="503999"/>
                    </a:lnTo>
                    <a:lnTo>
                      <a:pt x="533507" y="469599"/>
                    </a:lnTo>
                    <a:lnTo>
                      <a:pt x="557517" y="430914"/>
                    </a:lnTo>
                    <a:lnTo>
                      <a:pt x="575419" y="388554"/>
                    </a:lnTo>
                    <a:lnTo>
                      <a:pt x="586607" y="343125"/>
                    </a:lnTo>
                    <a:lnTo>
                      <a:pt x="590471" y="295236"/>
                    </a:lnTo>
                    <a:lnTo>
                      <a:pt x="586607" y="247347"/>
                    </a:lnTo>
                    <a:lnTo>
                      <a:pt x="575419" y="201919"/>
                    </a:lnTo>
                    <a:lnTo>
                      <a:pt x="557517" y="159558"/>
                    </a:lnTo>
                    <a:lnTo>
                      <a:pt x="533507" y="120873"/>
                    </a:lnTo>
                    <a:lnTo>
                      <a:pt x="503998" y="86472"/>
                    </a:lnTo>
                    <a:lnTo>
                      <a:pt x="469597" y="56963"/>
                    </a:lnTo>
                    <a:lnTo>
                      <a:pt x="430913" y="32953"/>
                    </a:lnTo>
                    <a:lnTo>
                      <a:pt x="388552" y="15051"/>
                    </a:lnTo>
                    <a:lnTo>
                      <a:pt x="343124" y="3864"/>
                    </a:lnTo>
                    <a:lnTo>
                      <a:pt x="295235" y="0"/>
                    </a:lnTo>
                    <a:close/>
                  </a:path>
                </a:pathLst>
              </a:custGeom>
              <a:solidFill>
                <a:srgbClr val="4BACC6">
                  <a:alpha val="19999"/>
                </a:srgb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7" name="object 13"/>
              <p:cNvSpPr/>
              <p:nvPr/>
            </p:nvSpPr>
            <p:spPr>
              <a:xfrm>
                <a:off x="7585095" y="2626259"/>
                <a:ext cx="590550" cy="590550"/>
              </a:xfrm>
              <a:custGeom>
                <a:avLst/>
                <a:gdLst/>
                <a:ahLst/>
                <a:cxnLst/>
                <a:rect l="l" t="t" r="r" b="b"/>
                <a:pathLst>
                  <a:path w="590550" h="590550">
                    <a:moveTo>
                      <a:pt x="0" y="295236"/>
                    </a:moveTo>
                    <a:lnTo>
                      <a:pt x="3864" y="247347"/>
                    </a:lnTo>
                    <a:lnTo>
                      <a:pt x="15051" y="201918"/>
                    </a:lnTo>
                    <a:lnTo>
                      <a:pt x="32953" y="159558"/>
                    </a:lnTo>
                    <a:lnTo>
                      <a:pt x="56963" y="120873"/>
                    </a:lnTo>
                    <a:lnTo>
                      <a:pt x="86472" y="86472"/>
                    </a:lnTo>
                    <a:lnTo>
                      <a:pt x="120873" y="56963"/>
                    </a:lnTo>
                    <a:lnTo>
                      <a:pt x="159558" y="32953"/>
                    </a:lnTo>
                    <a:lnTo>
                      <a:pt x="201918" y="15051"/>
                    </a:lnTo>
                    <a:lnTo>
                      <a:pt x="247347" y="3864"/>
                    </a:lnTo>
                    <a:lnTo>
                      <a:pt x="295236" y="0"/>
                    </a:lnTo>
                    <a:lnTo>
                      <a:pt x="343124" y="3864"/>
                    </a:lnTo>
                    <a:lnTo>
                      <a:pt x="388553" y="15051"/>
                    </a:lnTo>
                    <a:lnTo>
                      <a:pt x="430913" y="32953"/>
                    </a:lnTo>
                    <a:lnTo>
                      <a:pt x="469598" y="56963"/>
                    </a:lnTo>
                    <a:lnTo>
                      <a:pt x="503999" y="86472"/>
                    </a:lnTo>
                    <a:lnTo>
                      <a:pt x="533508" y="120873"/>
                    </a:lnTo>
                    <a:lnTo>
                      <a:pt x="557518" y="159558"/>
                    </a:lnTo>
                    <a:lnTo>
                      <a:pt x="575420" y="201918"/>
                    </a:lnTo>
                    <a:lnTo>
                      <a:pt x="586607" y="247347"/>
                    </a:lnTo>
                    <a:lnTo>
                      <a:pt x="590472" y="295236"/>
                    </a:lnTo>
                    <a:lnTo>
                      <a:pt x="586607" y="343124"/>
                    </a:lnTo>
                    <a:lnTo>
                      <a:pt x="575420" y="388553"/>
                    </a:lnTo>
                    <a:lnTo>
                      <a:pt x="557518" y="430913"/>
                    </a:lnTo>
                    <a:lnTo>
                      <a:pt x="533508" y="469598"/>
                    </a:lnTo>
                    <a:lnTo>
                      <a:pt x="503999" y="503999"/>
                    </a:lnTo>
                    <a:lnTo>
                      <a:pt x="469598" y="533508"/>
                    </a:lnTo>
                    <a:lnTo>
                      <a:pt x="430913" y="557518"/>
                    </a:lnTo>
                    <a:lnTo>
                      <a:pt x="388553" y="575420"/>
                    </a:lnTo>
                    <a:lnTo>
                      <a:pt x="343124" y="586607"/>
                    </a:lnTo>
                    <a:lnTo>
                      <a:pt x="295236" y="590472"/>
                    </a:lnTo>
                    <a:lnTo>
                      <a:pt x="247347" y="586607"/>
                    </a:lnTo>
                    <a:lnTo>
                      <a:pt x="201918" y="575420"/>
                    </a:lnTo>
                    <a:lnTo>
                      <a:pt x="159558" y="557518"/>
                    </a:lnTo>
                    <a:lnTo>
                      <a:pt x="120873" y="533508"/>
                    </a:lnTo>
                    <a:lnTo>
                      <a:pt x="86472" y="503999"/>
                    </a:lnTo>
                    <a:lnTo>
                      <a:pt x="56963" y="469598"/>
                    </a:lnTo>
                    <a:lnTo>
                      <a:pt x="32953" y="430913"/>
                    </a:lnTo>
                    <a:lnTo>
                      <a:pt x="15051" y="388553"/>
                    </a:lnTo>
                    <a:lnTo>
                      <a:pt x="3864" y="343124"/>
                    </a:lnTo>
                    <a:lnTo>
                      <a:pt x="0" y="295236"/>
                    </a:lnTo>
                    <a:close/>
                  </a:path>
                </a:pathLst>
              </a:custGeom>
              <a:ln w="19050">
                <a:solidFill>
                  <a:srgbClr val="4BACC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8" name="object 14"/>
              <p:cNvSpPr txBox="1"/>
              <p:nvPr/>
            </p:nvSpPr>
            <p:spPr>
              <a:xfrm>
                <a:off x="7809686" y="2758936"/>
                <a:ext cx="141605" cy="29972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1800" dirty="0">
                    <a:latin typeface="Calibri"/>
                    <a:cs typeface="Calibri"/>
                  </a:rPr>
                  <a:t>2</a:t>
                </a:r>
                <a:endParaRPr sz="1800">
                  <a:latin typeface="Calibri"/>
                  <a:cs typeface="Calibri"/>
                </a:endParaRPr>
              </a:p>
            </p:txBody>
          </p:sp>
          <p:sp>
            <p:nvSpPr>
              <p:cNvPr id="39" name="object 15"/>
              <p:cNvSpPr/>
              <p:nvPr/>
            </p:nvSpPr>
            <p:spPr>
              <a:xfrm>
                <a:off x="7585095" y="3366811"/>
                <a:ext cx="590550" cy="590550"/>
              </a:xfrm>
              <a:custGeom>
                <a:avLst/>
                <a:gdLst/>
                <a:ahLst/>
                <a:cxnLst/>
                <a:rect l="l" t="t" r="r" b="b"/>
                <a:pathLst>
                  <a:path w="590550" h="590550">
                    <a:moveTo>
                      <a:pt x="295235" y="0"/>
                    </a:moveTo>
                    <a:lnTo>
                      <a:pt x="247346" y="3864"/>
                    </a:lnTo>
                    <a:lnTo>
                      <a:pt x="201918" y="15051"/>
                    </a:lnTo>
                    <a:lnTo>
                      <a:pt x="159557" y="32953"/>
                    </a:lnTo>
                    <a:lnTo>
                      <a:pt x="120873" y="56963"/>
                    </a:lnTo>
                    <a:lnTo>
                      <a:pt x="86472" y="86472"/>
                    </a:lnTo>
                    <a:lnTo>
                      <a:pt x="56963" y="120873"/>
                    </a:lnTo>
                    <a:lnTo>
                      <a:pt x="32953" y="159557"/>
                    </a:lnTo>
                    <a:lnTo>
                      <a:pt x="15051" y="201918"/>
                    </a:lnTo>
                    <a:lnTo>
                      <a:pt x="3864" y="247346"/>
                    </a:lnTo>
                    <a:lnTo>
                      <a:pt x="0" y="295235"/>
                    </a:lnTo>
                    <a:lnTo>
                      <a:pt x="3864" y="343124"/>
                    </a:lnTo>
                    <a:lnTo>
                      <a:pt x="15051" y="388553"/>
                    </a:lnTo>
                    <a:lnTo>
                      <a:pt x="32953" y="430914"/>
                    </a:lnTo>
                    <a:lnTo>
                      <a:pt x="56963" y="469598"/>
                    </a:lnTo>
                    <a:lnTo>
                      <a:pt x="86472" y="503999"/>
                    </a:lnTo>
                    <a:lnTo>
                      <a:pt x="120873" y="533509"/>
                    </a:lnTo>
                    <a:lnTo>
                      <a:pt x="159557" y="557518"/>
                    </a:lnTo>
                    <a:lnTo>
                      <a:pt x="201918" y="575421"/>
                    </a:lnTo>
                    <a:lnTo>
                      <a:pt x="247346" y="586608"/>
                    </a:lnTo>
                    <a:lnTo>
                      <a:pt x="295235" y="590472"/>
                    </a:lnTo>
                    <a:lnTo>
                      <a:pt x="343124" y="586608"/>
                    </a:lnTo>
                    <a:lnTo>
                      <a:pt x="388552" y="575421"/>
                    </a:lnTo>
                    <a:lnTo>
                      <a:pt x="430913" y="557518"/>
                    </a:lnTo>
                    <a:lnTo>
                      <a:pt x="469597" y="533509"/>
                    </a:lnTo>
                    <a:lnTo>
                      <a:pt x="503998" y="503999"/>
                    </a:lnTo>
                    <a:lnTo>
                      <a:pt x="533507" y="469598"/>
                    </a:lnTo>
                    <a:lnTo>
                      <a:pt x="557517" y="430914"/>
                    </a:lnTo>
                    <a:lnTo>
                      <a:pt x="575419" y="388553"/>
                    </a:lnTo>
                    <a:lnTo>
                      <a:pt x="586607" y="343124"/>
                    </a:lnTo>
                    <a:lnTo>
                      <a:pt x="590471" y="295235"/>
                    </a:lnTo>
                    <a:lnTo>
                      <a:pt x="586607" y="247346"/>
                    </a:lnTo>
                    <a:lnTo>
                      <a:pt x="575419" y="201918"/>
                    </a:lnTo>
                    <a:lnTo>
                      <a:pt x="557517" y="159557"/>
                    </a:lnTo>
                    <a:lnTo>
                      <a:pt x="533507" y="120873"/>
                    </a:lnTo>
                    <a:lnTo>
                      <a:pt x="503998" y="86472"/>
                    </a:lnTo>
                    <a:lnTo>
                      <a:pt x="469597" y="56963"/>
                    </a:lnTo>
                    <a:lnTo>
                      <a:pt x="430913" y="32953"/>
                    </a:lnTo>
                    <a:lnTo>
                      <a:pt x="388552" y="15051"/>
                    </a:lnTo>
                    <a:lnTo>
                      <a:pt x="343124" y="3864"/>
                    </a:lnTo>
                    <a:lnTo>
                      <a:pt x="295235" y="0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  <a:alpha val="19999"/>
                </a:schemeClr>
              </a:solidFill>
              <a:ln>
                <a:solidFill>
                  <a:schemeClr val="accent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0" name="object 16"/>
              <p:cNvSpPr/>
              <p:nvPr/>
            </p:nvSpPr>
            <p:spPr>
              <a:xfrm>
                <a:off x="7585095" y="3366811"/>
                <a:ext cx="590550" cy="590550"/>
              </a:xfrm>
              <a:custGeom>
                <a:avLst/>
                <a:gdLst/>
                <a:ahLst/>
                <a:cxnLst/>
                <a:rect l="l" t="t" r="r" b="b"/>
                <a:pathLst>
                  <a:path w="590550" h="590550">
                    <a:moveTo>
                      <a:pt x="0" y="295236"/>
                    </a:moveTo>
                    <a:lnTo>
                      <a:pt x="3864" y="247347"/>
                    </a:lnTo>
                    <a:lnTo>
                      <a:pt x="15051" y="201918"/>
                    </a:lnTo>
                    <a:lnTo>
                      <a:pt x="32953" y="159558"/>
                    </a:lnTo>
                    <a:lnTo>
                      <a:pt x="56963" y="120873"/>
                    </a:lnTo>
                    <a:lnTo>
                      <a:pt x="86472" y="86472"/>
                    </a:lnTo>
                    <a:lnTo>
                      <a:pt x="120873" y="56963"/>
                    </a:lnTo>
                    <a:lnTo>
                      <a:pt x="159558" y="32953"/>
                    </a:lnTo>
                    <a:lnTo>
                      <a:pt x="201918" y="15051"/>
                    </a:lnTo>
                    <a:lnTo>
                      <a:pt x="247347" y="3864"/>
                    </a:lnTo>
                    <a:lnTo>
                      <a:pt x="295236" y="0"/>
                    </a:lnTo>
                    <a:lnTo>
                      <a:pt x="343124" y="3864"/>
                    </a:lnTo>
                    <a:lnTo>
                      <a:pt x="388553" y="15051"/>
                    </a:lnTo>
                    <a:lnTo>
                      <a:pt x="430913" y="32953"/>
                    </a:lnTo>
                    <a:lnTo>
                      <a:pt x="469598" y="56963"/>
                    </a:lnTo>
                    <a:lnTo>
                      <a:pt x="503999" y="86472"/>
                    </a:lnTo>
                    <a:lnTo>
                      <a:pt x="533508" y="120873"/>
                    </a:lnTo>
                    <a:lnTo>
                      <a:pt x="557518" y="159558"/>
                    </a:lnTo>
                    <a:lnTo>
                      <a:pt x="575420" y="201918"/>
                    </a:lnTo>
                    <a:lnTo>
                      <a:pt x="586607" y="247347"/>
                    </a:lnTo>
                    <a:lnTo>
                      <a:pt x="590472" y="295236"/>
                    </a:lnTo>
                    <a:lnTo>
                      <a:pt x="586607" y="343124"/>
                    </a:lnTo>
                    <a:lnTo>
                      <a:pt x="575420" y="388553"/>
                    </a:lnTo>
                    <a:lnTo>
                      <a:pt x="557518" y="430913"/>
                    </a:lnTo>
                    <a:lnTo>
                      <a:pt x="533508" y="469598"/>
                    </a:lnTo>
                    <a:lnTo>
                      <a:pt x="503999" y="503999"/>
                    </a:lnTo>
                    <a:lnTo>
                      <a:pt x="469598" y="533508"/>
                    </a:lnTo>
                    <a:lnTo>
                      <a:pt x="430913" y="557518"/>
                    </a:lnTo>
                    <a:lnTo>
                      <a:pt x="388553" y="575420"/>
                    </a:lnTo>
                    <a:lnTo>
                      <a:pt x="343124" y="586607"/>
                    </a:lnTo>
                    <a:lnTo>
                      <a:pt x="295236" y="590472"/>
                    </a:lnTo>
                    <a:lnTo>
                      <a:pt x="247347" y="586607"/>
                    </a:lnTo>
                    <a:lnTo>
                      <a:pt x="201918" y="575420"/>
                    </a:lnTo>
                    <a:lnTo>
                      <a:pt x="159558" y="557518"/>
                    </a:lnTo>
                    <a:lnTo>
                      <a:pt x="120873" y="533508"/>
                    </a:lnTo>
                    <a:lnTo>
                      <a:pt x="86472" y="503999"/>
                    </a:lnTo>
                    <a:lnTo>
                      <a:pt x="56963" y="469598"/>
                    </a:lnTo>
                    <a:lnTo>
                      <a:pt x="32953" y="430913"/>
                    </a:lnTo>
                    <a:lnTo>
                      <a:pt x="15051" y="388553"/>
                    </a:lnTo>
                    <a:lnTo>
                      <a:pt x="3864" y="343124"/>
                    </a:lnTo>
                    <a:lnTo>
                      <a:pt x="0" y="295236"/>
                    </a:lnTo>
                    <a:close/>
                  </a:path>
                </a:pathLst>
              </a:custGeom>
              <a:ln w="19050">
                <a:solidFill>
                  <a:srgbClr val="C0504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1" name="object 17"/>
              <p:cNvSpPr txBox="1"/>
              <p:nvPr/>
            </p:nvSpPr>
            <p:spPr>
              <a:xfrm>
                <a:off x="7809686" y="3499487"/>
                <a:ext cx="141605" cy="29972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1800" dirty="0">
                    <a:latin typeface="Calibri"/>
                    <a:cs typeface="Calibri"/>
                  </a:rPr>
                  <a:t>3</a:t>
                </a:r>
                <a:endParaRPr sz="1800">
                  <a:latin typeface="Calibri"/>
                  <a:cs typeface="Calibri"/>
                </a:endParaRPr>
              </a:p>
            </p:txBody>
          </p:sp>
          <p:sp>
            <p:nvSpPr>
              <p:cNvPr id="42" name="object 18"/>
              <p:cNvSpPr/>
              <p:nvPr/>
            </p:nvSpPr>
            <p:spPr>
              <a:xfrm>
                <a:off x="6442135" y="4402649"/>
                <a:ext cx="11430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143000">
                    <a:moveTo>
                      <a:pt x="0" y="0"/>
                    </a:moveTo>
                    <a:lnTo>
                      <a:pt x="1142972" y="1"/>
                    </a:lnTo>
                  </a:path>
                </a:pathLst>
              </a:custGeom>
              <a:ln w="12700">
                <a:solidFill>
                  <a:srgbClr val="4F81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3" name="object 19"/>
              <p:cNvSpPr/>
              <p:nvPr/>
            </p:nvSpPr>
            <p:spPr>
              <a:xfrm>
                <a:off x="7585095" y="4122868"/>
                <a:ext cx="590550" cy="590550"/>
              </a:xfrm>
              <a:custGeom>
                <a:avLst/>
                <a:gdLst/>
                <a:ahLst/>
                <a:cxnLst/>
                <a:rect l="l" t="t" r="r" b="b"/>
                <a:pathLst>
                  <a:path w="590550" h="590550">
                    <a:moveTo>
                      <a:pt x="295235" y="0"/>
                    </a:moveTo>
                    <a:lnTo>
                      <a:pt x="247346" y="3864"/>
                    </a:lnTo>
                    <a:lnTo>
                      <a:pt x="201918" y="15051"/>
                    </a:lnTo>
                    <a:lnTo>
                      <a:pt x="159557" y="32953"/>
                    </a:lnTo>
                    <a:lnTo>
                      <a:pt x="120873" y="56963"/>
                    </a:lnTo>
                    <a:lnTo>
                      <a:pt x="86472" y="86472"/>
                    </a:lnTo>
                    <a:lnTo>
                      <a:pt x="56963" y="120873"/>
                    </a:lnTo>
                    <a:lnTo>
                      <a:pt x="32953" y="159558"/>
                    </a:lnTo>
                    <a:lnTo>
                      <a:pt x="15051" y="201919"/>
                    </a:lnTo>
                    <a:lnTo>
                      <a:pt x="3864" y="247347"/>
                    </a:lnTo>
                    <a:lnTo>
                      <a:pt x="0" y="295236"/>
                    </a:lnTo>
                    <a:lnTo>
                      <a:pt x="3864" y="343125"/>
                    </a:lnTo>
                    <a:lnTo>
                      <a:pt x="15051" y="388554"/>
                    </a:lnTo>
                    <a:lnTo>
                      <a:pt x="32953" y="430914"/>
                    </a:lnTo>
                    <a:lnTo>
                      <a:pt x="56963" y="469599"/>
                    </a:lnTo>
                    <a:lnTo>
                      <a:pt x="86472" y="503999"/>
                    </a:lnTo>
                    <a:lnTo>
                      <a:pt x="120873" y="533509"/>
                    </a:lnTo>
                    <a:lnTo>
                      <a:pt x="159557" y="557518"/>
                    </a:lnTo>
                    <a:lnTo>
                      <a:pt x="201918" y="575421"/>
                    </a:lnTo>
                    <a:lnTo>
                      <a:pt x="247346" y="586608"/>
                    </a:lnTo>
                    <a:lnTo>
                      <a:pt x="295235" y="590472"/>
                    </a:lnTo>
                    <a:lnTo>
                      <a:pt x="343124" y="586608"/>
                    </a:lnTo>
                    <a:lnTo>
                      <a:pt x="388552" y="575421"/>
                    </a:lnTo>
                    <a:lnTo>
                      <a:pt x="430913" y="557518"/>
                    </a:lnTo>
                    <a:lnTo>
                      <a:pt x="469597" y="533509"/>
                    </a:lnTo>
                    <a:lnTo>
                      <a:pt x="503998" y="503999"/>
                    </a:lnTo>
                    <a:lnTo>
                      <a:pt x="533507" y="469599"/>
                    </a:lnTo>
                    <a:lnTo>
                      <a:pt x="557517" y="430914"/>
                    </a:lnTo>
                    <a:lnTo>
                      <a:pt x="575419" y="388554"/>
                    </a:lnTo>
                    <a:lnTo>
                      <a:pt x="586607" y="343125"/>
                    </a:lnTo>
                    <a:lnTo>
                      <a:pt x="590471" y="295236"/>
                    </a:lnTo>
                    <a:lnTo>
                      <a:pt x="586607" y="247347"/>
                    </a:lnTo>
                    <a:lnTo>
                      <a:pt x="575419" y="201919"/>
                    </a:lnTo>
                    <a:lnTo>
                      <a:pt x="557517" y="159558"/>
                    </a:lnTo>
                    <a:lnTo>
                      <a:pt x="533507" y="120873"/>
                    </a:lnTo>
                    <a:lnTo>
                      <a:pt x="503998" y="86472"/>
                    </a:lnTo>
                    <a:lnTo>
                      <a:pt x="469597" y="56963"/>
                    </a:lnTo>
                    <a:lnTo>
                      <a:pt x="430913" y="32953"/>
                    </a:lnTo>
                    <a:lnTo>
                      <a:pt x="388552" y="15051"/>
                    </a:lnTo>
                    <a:lnTo>
                      <a:pt x="343124" y="3864"/>
                    </a:lnTo>
                    <a:lnTo>
                      <a:pt x="295235" y="0"/>
                    </a:lnTo>
                    <a:close/>
                  </a:path>
                </a:pathLst>
              </a:custGeom>
              <a:solidFill>
                <a:srgbClr val="4F81BD">
                  <a:alpha val="19999"/>
                </a:srgb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4" name="object 20"/>
              <p:cNvSpPr/>
              <p:nvPr/>
            </p:nvSpPr>
            <p:spPr>
              <a:xfrm>
                <a:off x="7585095" y="4122868"/>
                <a:ext cx="590550" cy="590550"/>
              </a:xfrm>
              <a:custGeom>
                <a:avLst/>
                <a:gdLst/>
                <a:ahLst/>
                <a:cxnLst/>
                <a:rect l="l" t="t" r="r" b="b"/>
                <a:pathLst>
                  <a:path w="590550" h="590550">
                    <a:moveTo>
                      <a:pt x="0" y="295236"/>
                    </a:moveTo>
                    <a:lnTo>
                      <a:pt x="3864" y="247347"/>
                    </a:lnTo>
                    <a:lnTo>
                      <a:pt x="15051" y="201918"/>
                    </a:lnTo>
                    <a:lnTo>
                      <a:pt x="32953" y="159558"/>
                    </a:lnTo>
                    <a:lnTo>
                      <a:pt x="56963" y="120873"/>
                    </a:lnTo>
                    <a:lnTo>
                      <a:pt x="86472" y="86472"/>
                    </a:lnTo>
                    <a:lnTo>
                      <a:pt x="120873" y="56963"/>
                    </a:lnTo>
                    <a:lnTo>
                      <a:pt x="159558" y="32953"/>
                    </a:lnTo>
                    <a:lnTo>
                      <a:pt x="201918" y="15051"/>
                    </a:lnTo>
                    <a:lnTo>
                      <a:pt x="247347" y="3864"/>
                    </a:lnTo>
                    <a:lnTo>
                      <a:pt x="295236" y="0"/>
                    </a:lnTo>
                    <a:lnTo>
                      <a:pt x="343124" y="3864"/>
                    </a:lnTo>
                    <a:lnTo>
                      <a:pt x="388553" y="15051"/>
                    </a:lnTo>
                    <a:lnTo>
                      <a:pt x="430913" y="32953"/>
                    </a:lnTo>
                    <a:lnTo>
                      <a:pt x="469598" y="56963"/>
                    </a:lnTo>
                    <a:lnTo>
                      <a:pt x="503999" y="86472"/>
                    </a:lnTo>
                    <a:lnTo>
                      <a:pt x="533508" y="120873"/>
                    </a:lnTo>
                    <a:lnTo>
                      <a:pt x="557518" y="159558"/>
                    </a:lnTo>
                    <a:lnTo>
                      <a:pt x="575420" y="201918"/>
                    </a:lnTo>
                    <a:lnTo>
                      <a:pt x="586607" y="247347"/>
                    </a:lnTo>
                    <a:lnTo>
                      <a:pt x="590472" y="295236"/>
                    </a:lnTo>
                    <a:lnTo>
                      <a:pt x="586607" y="343124"/>
                    </a:lnTo>
                    <a:lnTo>
                      <a:pt x="575420" y="388553"/>
                    </a:lnTo>
                    <a:lnTo>
                      <a:pt x="557518" y="430913"/>
                    </a:lnTo>
                    <a:lnTo>
                      <a:pt x="533508" y="469598"/>
                    </a:lnTo>
                    <a:lnTo>
                      <a:pt x="503999" y="503999"/>
                    </a:lnTo>
                    <a:lnTo>
                      <a:pt x="469598" y="533508"/>
                    </a:lnTo>
                    <a:lnTo>
                      <a:pt x="430913" y="557518"/>
                    </a:lnTo>
                    <a:lnTo>
                      <a:pt x="388553" y="575420"/>
                    </a:lnTo>
                    <a:lnTo>
                      <a:pt x="343124" y="586607"/>
                    </a:lnTo>
                    <a:lnTo>
                      <a:pt x="295236" y="590472"/>
                    </a:lnTo>
                    <a:lnTo>
                      <a:pt x="247347" y="586607"/>
                    </a:lnTo>
                    <a:lnTo>
                      <a:pt x="201918" y="575420"/>
                    </a:lnTo>
                    <a:lnTo>
                      <a:pt x="159558" y="557518"/>
                    </a:lnTo>
                    <a:lnTo>
                      <a:pt x="120873" y="533508"/>
                    </a:lnTo>
                    <a:lnTo>
                      <a:pt x="86472" y="503999"/>
                    </a:lnTo>
                    <a:lnTo>
                      <a:pt x="56963" y="469598"/>
                    </a:lnTo>
                    <a:lnTo>
                      <a:pt x="32953" y="430913"/>
                    </a:lnTo>
                    <a:lnTo>
                      <a:pt x="15051" y="388553"/>
                    </a:lnTo>
                    <a:lnTo>
                      <a:pt x="3864" y="343124"/>
                    </a:lnTo>
                    <a:lnTo>
                      <a:pt x="0" y="295236"/>
                    </a:lnTo>
                    <a:close/>
                  </a:path>
                </a:pathLst>
              </a:custGeom>
              <a:ln w="19050">
                <a:solidFill>
                  <a:srgbClr val="4F81B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5" name="object 21"/>
              <p:cNvSpPr txBox="1"/>
              <p:nvPr/>
            </p:nvSpPr>
            <p:spPr>
              <a:xfrm>
                <a:off x="7809686" y="4255545"/>
                <a:ext cx="141605" cy="29972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1800" dirty="0">
                    <a:latin typeface="Calibri"/>
                    <a:cs typeface="Calibri"/>
                  </a:rPr>
                  <a:t>4</a:t>
                </a:r>
                <a:endParaRPr sz="1800">
                  <a:latin typeface="Calibri"/>
                  <a:cs typeface="Calibri"/>
                </a:endParaRPr>
              </a:p>
            </p:txBody>
          </p:sp>
          <p:sp>
            <p:nvSpPr>
              <p:cNvPr id="46" name="object 22"/>
              <p:cNvSpPr txBox="1"/>
              <p:nvPr/>
            </p:nvSpPr>
            <p:spPr>
              <a:xfrm>
                <a:off x="8369396" y="2585720"/>
                <a:ext cx="4227574" cy="1333698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ts val="2080"/>
                  </a:lnSpc>
                </a:pPr>
                <a:r>
                  <a:rPr sz="1800" b="1" spc="-10" dirty="0">
                    <a:latin typeface="Arial" panose="020B0604020202020204" pitchFamily="34" charset="0"/>
                    <a:cs typeface="Arial" panose="020B0604020202020204" pitchFamily="34" charset="0"/>
                  </a:rPr>
                  <a:t>Objective</a:t>
                </a:r>
                <a:endParaRPr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2700" marR="728980">
                  <a:lnSpc>
                    <a:spcPts val="1500"/>
                  </a:lnSpc>
                </a:pPr>
                <a:r>
                  <a:rPr sz="1200" spc="-5" dirty="0">
                    <a:latin typeface="Arial" panose="020B0604020202020204" pitchFamily="34" charset="0"/>
                    <a:cs typeface="Arial" panose="020B0604020202020204" pitchFamily="34" charset="0"/>
                  </a:rPr>
                  <a:t>Re-skill/ up-skill </a:t>
                </a:r>
                <a:r>
                  <a:rPr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a </a:t>
                </a:r>
                <a:r>
                  <a:rPr sz="1200" spc="-10" dirty="0">
                    <a:latin typeface="Arial" panose="020B0604020202020204" pitchFamily="34" charset="0"/>
                    <a:cs typeface="Arial" panose="020B0604020202020204" pitchFamily="34" charset="0"/>
                  </a:rPr>
                  <a:t>total </a:t>
                </a:r>
                <a:r>
                  <a:rPr sz="1200" spc="-5" dirty="0">
                    <a:latin typeface="Arial" panose="020B0604020202020204" pitchFamily="34" charset="0"/>
                    <a:cs typeface="Arial" panose="020B0604020202020204" pitchFamily="34" charset="0"/>
                  </a:rPr>
                  <a:t>of about </a:t>
                </a:r>
                <a:r>
                  <a:rPr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sz="1200" spc="-5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million</a:t>
                </a:r>
                <a:r>
                  <a:rPr lang="en-US" sz="1200" spc="-5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sz="1200" spc="-5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employees </a:t>
                </a:r>
                <a:r>
                  <a:rPr sz="1200" spc="-5" dirty="0">
                    <a:latin typeface="Arial" panose="020B0604020202020204" pitchFamily="34" charset="0"/>
                    <a:cs typeface="Arial" panose="020B0604020202020204" pitchFamily="34" charset="0"/>
                  </a:rPr>
                  <a:t>over </a:t>
                </a:r>
                <a:r>
                  <a:rPr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a </a:t>
                </a:r>
                <a:r>
                  <a:rPr sz="1200" spc="-5" dirty="0">
                    <a:latin typeface="Arial" panose="020B0604020202020204" pitchFamily="34" charset="0"/>
                    <a:cs typeface="Arial" panose="020B0604020202020204" pitchFamily="34" charset="0"/>
                  </a:rPr>
                  <a:t>period of </a:t>
                </a:r>
                <a:r>
                  <a:rPr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r>
                  <a:rPr sz="1200" spc="-4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sz="1200" spc="-10" dirty="0">
                    <a:latin typeface="Arial" panose="020B0604020202020204" pitchFamily="34" charset="0"/>
                    <a:cs typeface="Arial" panose="020B0604020202020204" pitchFamily="34" charset="0"/>
                  </a:rPr>
                  <a:t>years</a:t>
                </a:r>
                <a:endParaRPr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2700">
                  <a:lnSpc>
                    <a:spcPts val="2080"/>
                  </a:lnSpc>
                  <a:spcBef>
                    <a:spcPts val="1390"/>
                  </a:spcBef>
                </a:pPr>
                <a:r>
                  <a:rPr lang="en-US" sz="1800" b="1" spc="-5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10</a:t>
                </a:r>
                <a:r>
                  <a:rPr sz="1800" b="1" spc="-5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en-US" sz="1800" b="1" spc="-5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70</a:t>
                </a:r>
                <a:r>
                  <a:rPr sz="1800" b="1" spc="-5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-155</a:t>
                </a:r>
                <a:endParaRPr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2700">
                  <a:lnSpc>
                    <a:spcPts val="1600"/>
                  </a:lnSpc>
                </a:pPr>
                <a:r>
                  <a:rPr lang="en-US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10</a:t>
                </a:r>
                <a:r>
                  <a:rPr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sz="1200" spc="-5" dirty="0">
                    <a:latin typeface="Arial" panose="020B0604020202020204" pitchFamily="34" charset="0"/>
                    <a:cs typeface="Arial" panose="020B0604020202020204" pitchFamily="34" charset="0"/>
                  </a:rPr>
                  <a:t>emerging technologies, </a:t>
                </a:r>
                <a:r>
                  <a:rPr lang="en-US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70</a:t>
                </a:r>
                <a:r>
                  <a:rPr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+ </a:t>
                </a:r>
                <a:r>
                  <a:rPr sz="1200" spc="-5" dirty="0">
                    <a:latin typeface="Arial" panose="020B0604020202020204" pitchFamily="34" charset="0"/>
                    <a:cs typeface="Arial" panose="020B0604020202020204" pitchFamily="34" charset="0"/>
                  </a:rPr>
                  <a:t>Job </a:t>
                </a:r>
                <a:r>
                  <a:rPr sz="1200" spc="-10" dirty="0">
                    <a:latin typeface="Arial" panose="020B0604020202020204" pitchFamily="34" charset="0"/>
                    <a:cs typeface="Arial" panose="020B0604020202020204" pitchFamily="34" charset="0"/>
                  </a:rPr>
                  <a:t>Roles, </a:t>
                </a:r>
                <a:r>
                  <a:rPr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155+</a:t>
                </a:r>
                <a:r>
                  <a:rPr sz="1200" spc="-1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sz="1200" spc="-5" dirty="0">
                    <a:latin typeface="Arial" panose="020B0604020202020204" pitchFamily="34" charset="0"/>
                    <a:cs typeface="Arial" panose="020B0604020202020204" pitchFamily="34" charset="0"/>
                  </a:rPr>
                  <a:t>Skills</a:t>
                </a:r>
                <a:endParaRPr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object 23"/>
              <p:cNvSpPr txBox="1"/>
              <p:nvPr/>
            </p:nvSpPr>
            <p:spPr>
              <a:xfrm>
                <a:off x="8369396" y="1895265"/>
                <a:ext cx="4038899" cy="487313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ts val="2080"/>
                  </a:lnSpc>
                  <a:spcBef>
                    <a:spcPts val="100"/>
                  </a:spcBef>
                </a:pPr>
                <a:r>
                  <a:rPr sz="1800" b="1" spc="-5" dirty="0">
                    <a:latin typeface="Arial" panose="020B0604020202020204" pitchFamily="34" charset="0"/>
                    <a:cs typeface="Arial" panose="020B0604020202020204" pitchFamily="34" charset="0"/>
                  </a:rPr>
                  <a:t>Goal</a:t>
                </a:r>
                <a:endParaRPr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2700">
                  <a:lnSpc>
                    <a:spcPts val="1600"/>
                  </a:lnSpc>
                </a:pPr>
                <a:r>
                  <a:rPr sz="1200" spc="-5" dirty="0">
                    <a:latin typeface="Arial" panose="020B0604020202020204" pitchFamily="34" charset="0"/>
                    <a:cs typeface="Arial" panose="020B0604020202020204" pitchFamily="34" charset="0"/>
                  </a:rPr>
                  <a:t>Discovery </a:t>
                </a:r>
                <a:r>
                  <a:rPr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→ </a:t>
                </a:r>
                <a:r>
                  <a:rPr sz="1200" spc="-5" dirty="0">
                    <a:latin typeface="Arial" panose="020B0604020202020204" pitchFamily="34" charset="0"/>
                    <a:cs typeface="Arial" panose="020B0604020202020204" pitchFamily="34" charset="0"/>
                  </a:rPr>
                  <a:t>Continuous Learning </a:t>
                </a:r>
                <a:r>
                  <a:rPr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→ Deep</a:t>
                </a:r>
                <a:r>
                  <a:rPr sz="1200" spc="-3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sz="1200" spc="-5" dirty="0">
                    <a:latin typeface="Arial" panose="020B0604020202020204" pitchFamily="34" charset="0"/>
                    <a:cs typeface="Arial" panose="020B0604020202020204" pitchFamily="34" charset="0"/>
                  </a:rPr>
                  <a:t>Skilling</a:t>
                </a:r>
                <a:endParaRPr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object 24"/>
              <p:cNvSpPr txBox="1"/>
              <p:nvPr/>
            </p:nvSpPr>
            <p:spPr>
              <a:xfrm>
                <a:off x="8369397" y="4183007"/>
                <a:ext cx="4038898" cy="628377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/>
                <a:r>
                  <a:rPr sz="1600" b="1" spc="-5" dirty="0">
                    <a:latin typeface="Arial"/>
                    <a:cs typeface="Arial"/>
                  </a:rPr>
                  <a:t>Emerging Job</a:t>
                </a:r>
                <a:r>
                  <a:rPr sz="1600" b="1" dirty="0">
                    <a:latin typeface="Arial"/>
                    <a:cs typeface="Arial"/>
                  </a:rPr>
                  <a:t> </a:t>
                </a:r>
                <a:r>
                  <a:rPr sz="1600" b="1" spc="-5" dirty="0">
                    <a:latin typeface="Arial"/>
                    <a:cs typeface="Arial"/>
                  </a:rPr>
                  <a:t>Roles</a:t>
                </a:r>
                <a:endParaRPr sz="1600" dirty="0">
                  <a:latin typeface="Arial"/>
                  <a:cs typeface="Arial"/>
                </a:endParaRPr>
              </a:p>
              <a:p>
                <a:pPr marL="12700" marR="5080"/>
                <a:r>
                  <a:rPr sz="1200" spc="-5" dirty="0">
                    <a:latin typeface="Arial" panose="020B0604020202020204" pitchFamily="34" charset="0"/>
                    <a:cs typeface="Arial" panose="020B0604020202020204" pitchFamily="34" charset="0"/>
                  </a:rPr>
                  <a:t>Job roles coming into existence, evolution of the existing roles.  From Cyber Security to Analyst Application</a:t>
                </a:r>
                <a:r>
                  <a:rPr sz="1200" spc="-15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sz="1200" spc="-5" dirty="0">
                    <a:latin typeface="Arial" panose="020B0604020202020204" pitchFamily="34" charset="0"/>
                    <a:cs typeface="Arial" panose="020B0604020202020204" pitchFamily="34" charset="0"/>
                  </a:rPr>
                  <a:t>Security</a:t>
                </a:r>
                <a:endParaRPr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object 54"/>
              <p:cNvSpPr/>
              <p:nvPr/>
            </p:nvSpPr>
            <p:spPr>
              <a:xfrm>
                <a:off x="5808219" y="2704227"/>
                <a:ext cx="581025" cy="429895"/>
              </a:xfrm>
              <a:custGeom>
                <a:avLst/>
                <a:gdLst/>
                <a:ahLst/>
                <a:cxnLst/>
                <a:rect l="l" t="t" r="r" b="b"/>
                <a:pathLst>
                  <a:path w="581025" h="429894">
                    <a:moveTo>
                      <a:pt x="231975" y="256835"/>
                    </a:moveTo>
                    <a:lnTo>
                      <a:pt x="3120" y="256835"/>
                    </a:lnTo>
                    <a:lnTo>
                      <a:pt x="0" y="259143"/>
                    </a:lnTo>
                    <a:lnTo>
                      <a:pt x="0" y="427548"/>
                    </a:lnTo>
                    <a:lnTo>
                      <a:pt x="3120" y="429854"/>
                    </a:lnTo>
                    <a:lnTo>
                      <a:pt x="231975" y="429854"/>
                    </a:lnTo>
                    <a:lnTo>
                      <a:pt x="235096" y="427548"/>
                    </a:lnTo>
                    <a:lnTo>
                      <a:pt x="235096" y="419088"/>
                    </a:lnTo>
                    <a:lnTo>
                      <a:pt x="14563" y="419088"/>
                    </a:lnTo>
                    <a:lnTo>
                      <a:pt x="14563" y="267601"/>
                    </a:lnTo>
                    <a:lnTo>
                      <a:pt x="235096" y="267601"/>
                    </a:lnTo>
                    <a:lnTo>
                      <a:pt x="235096" y="259143"/>
                    </a:lnTo>
                    <a:lnTo>
                      <a:pt x="231975" y="256835"/>
                    </a:lnTo>
                    <a:close/>
                  </a:path>
                  <a:path w="581025" h="429894">
                    <a:moveTo>
                      <a:pt x="416098" y="219156"/>
                    </a:moveTo>
                    <a:lnTo>
                      <a:pt x="411938" y="219156"/>
                    </a:lnTo>
                    <a:lnTo>
                      <a:pt x="405696" y="223770"/>
                    </a:lnTo>
                    <a:lnTo>
                      <a:pt x="405696" y="226846"/>
                    </a:lnTo>
                    <a:lnTo>
                      <a:pt x="447306" y="257605"/>
                    </a:lnTo>
                    <a:lnTo>
                      <a:pt x="407403" y="267049"/>
                    </a:lnTo>
                    <a:lnTo>
                      <a:pt x="375399" y="285864"/>
                    </a:lnTo>
                    <a:lnTo>
                      <a:pt x="354123" y="311889"/>
                    </a:lnTo>
                    <a:lnTo>
                      <a:pt x="346402" y="342960"/>
                    </a:lnTo>
                    <a:lnTo>
                      <a:pt x="355537" y="376651"/>
                    </a:lnTo>
                    <a:lnTo>
                      <a:pt x="380471" y="404286"/>
                    </a:lnTo>
                    <a:lnTo>
                      <a:pt x="417497" y="422981"/>
                    </a:lnTo>
                    <a:lnTo>
                      <a:pt x="462911" y="429854"/>
                    </a:lnTo>
                    <a:lnTo>
                      <a:pt x="508925" y="422981"/>
                    </a:lnTo>
                    <a:lnTo>
                      <a:pt x="516700" y="419088"/>
                    </a:lnTo>
                    <a:lnTo>
                      <a:pt x="462911" y="419088"/>
                    </a:lnTo>
                    <a:lnTo>
                      <a:pt x="423284" y="413141"/>
                    </a:lnTo>
                    <a:lnTo>
                      <a:pt x="390873" y="396884"/>
                    </a:lnTo>
                    <a:lnTo>
                      <a:pt x="368995" y="372698"/>
                    </a:lnTo>
                    <a:lnTo>
                      <a:pt x="360965" y="342960"/>
                    </a:lnTo>
                    <a:lnTo>
                      <a:pt x="368995" y="313668"/>
                    </a:lnTo>
                    <a:lnTo>
                      <a:pt x="390873" y="289709"/>
                    </a:lnTo>
                    <a:lnTo>
                      <a:pt x="423284" y="273537"/>
                    </a:lnTo>
                    <a:lnTo>
                      <a:pt x="462911" y="267601"/>
                    </a:lnTo>
                    <a:lnTo>
                      <a:pt x="520397" y="267601"/>
                    </a:lnTo>
                    <a:lnTo>
                      <a:pt x="519457" y="267049"/>
                    </a:lnTo>
                    <a:lnTo>
                      <a:pt x="479554" y="257605"/>
                    </a:lnTo>
                    <a:lnTo>
                      <a:pt x="492038" y="248377"/>
                    </a:lnTo>
                    <a:lnTo>
                      <a:pt x="455629" y="248377"/>
                    </a:lnTo>
                    <a:lnTo>
                      <a:pt x="416098" y="219156"/>
                    </a:lnTo>
                    <a:close/>
                  </a:path>
                  <a:path w="581025" h="429894">
                    <a:moveTo>
                      <a:pt x="235096" y="267601"/>
                    </a:moveTo>
                    <a:lnTo>
                      <a:pt x="220532" y="267601"/>
                    </a:lnTo>
                    <a:lnTo>
                      <a:pt x="220532" y="419088"/>
                    </a:lnTo>
                    <a:lnTo>
                      <a:pt x="235096" y="419088"/>
                    </a:lnTo>
                    <a:lnTo>
                      <a:pt x="235096" y="267601"/>
                    </a:lnTo>
                    <a:close/>
                  </a:path>
                  <a:path w="581025" h="429894">
                    <a:moveTo>
                      <a:pt x="520397" y="267601"/>
                    </a:moveTo>
                    <a:lnTo>
                      <a:pt x="462911" y="267601"/>
                    </a:lnTo>
                    <a:lnTo>
                      <a:pt x="503139" y="273537"/>
                    </a:lnTo>
                    <a:lnTo>
                      <a:pt x="535858" y="289709"/>
                    </a:lnTo>
                    <a:lnTo>
                      <a:pt x="557849" y="313668"/>
                    </a:lnTo>
                    <a:lnTo>
                      <a:pt x="565895" y="342960"/>
                    </a:lnTo>
                    <a:lnTo>
                      <a:pt x="557849" y="372698"/>
                    </a:lnTo>
                    <a:lnTo>
                      <a:pt x="535858" y="396884"/>
                    </a:lnTo>
                    <a:lnTo>
                      <a:pt x="503139" y="413141"/>
                    </a:lnTo>
                    <a:lnTo>
                      <a:pt x="462911" y="419088"/>
                    </a:lnTo>
                    <a:lnTo>
                      <a:pt x="516700" y="419088"/>
                    </a:lnTo>
                    <a:lnTo>
                      <a:pt x="546260" y="404286"/>
                    </a:lnTo>
                    <a:lnTo>
                      <a:pt x="571307" y="376651"/>
                    </a:lnTo>
                    <a:lnTo>
                      <a:pt x="580458" y="342960"/>
                    </a:lnTo>
                    <a:lnTo>
                      <a:pt x="572737" y="311889"/>
                    </a:lnTo>
                    <a:lnTo>
                      <a:pt x="551461" y="285864"/>
                    </a:lnTo>
                    <a:lnTo>
                      <a:pt x="520397" y="267601"/>
                    </a:lnTo>
                    <a:close/>
                  </a:path>
                  <a:path w="581025" h="429894">
                    <a:moveTo>
                      <a:pt x="124829" y="180708"/>
                    </a:moveTo>
                    <a:lnTo>
                      <a:pt x="110266" y="180708"/>
                    </a:lnTo>
                    <a:lnTo>
                      <a:pt x="110266" y="256835"/>
                    </a:lnTo>
                    <a:lnTo>
                      <a:pt x="124829" y="256835"/>
                    </a:lnTo>
                    <a:lnTo>
                      <a:pt x="124829" y="180708"/>
                    </a:lnTo>
                    <a:close/>
                  </a:path>
                  <a:path w="581025" h="429894">
                    <a:moveTo>
                      <a:pt x="377611" y="93814"/>
                    </a:moveTo>
                    <a:lnTo>
                      <a:pt x="356805" y="93814"/>
                    </a:lnTo>
                    <a:lnTo>
                      <a:pt x="455629" y="166866"/>
                    </a:lnTo>
                    <a:lnTo>
                      <a:pt x="455629" y="248377"/>
                    </a:lnTo>
                    <a:lnTo>
                      <a:pt x="470192" y="248377"/>
                    </a:lnTo>
                    <a:lnTo>
                      <a:pt x="470192" y="166866"/>
                    </a:lnTo>
                    <a:lnTo>
                      <a:pt x="483851" y="156870"/>
                    </a:lnTo>
                    <a:lnTo>
                      <a:pt x="462911" y="156870"/>
                    </a:lnTo>
                    <a:lnTo>
                      <a:pt x="377611" y="93814"/>
                    </a:lnTo>
                    <a:close/>
                  </a:path>
                  <a:path w="581025" h="429894">
                    <a:moveTo>
                      <a:pt x="514922" y="219156"/>
                    </a:moveTo>
                    <a:lnTo>
                      <a:pt x="509722" y="219156"/>
                    </a:lnTo>
                    <a:lnTo>
                      <a:pt x="507641" y="221463"/>
                    </a:lnTo>
                    <a:lnTo>
                      <a:pt x="470192" y="248377"/>
                    </a:lnTo>
                    <a:lnTo>
                      <a:pt x="492038" y="248377"/>
                    </a:lnTo>
                    <a:lnTo>
                      <a:pt x="518044" y="229153"/>
                    </a:lnTo>
                    <a:lnTo>
                      <a:pt x="520124" y="226846"/>
                    </a:lnTo>
                    <a:lnTo>
                      <a:pt x="520124" y="223770"/>
                    </a:lnTo>
                    <a:lnTo>
                      <a:pt x="518044" y="221463"/>
                    </a:lnTo>
                    <a:lnTo>
                      <a:pt x="514922" y="219156"/>
                    </a:lnTo>
                    <a:close/>
                  </a:path>
                  <a:path w="581025" h="429894">
                    <a:moveTo>
                      <a:pt x="117547" y="0"/>
                    </a:moveTo>
                    <a:lnTo>
                      <a:pt x="71972" y="6872"/>
                    </a:lnTo>
                    <a:lnTo>
                      <a:pt x="34588" y="25568"/>
                    </a:lnTo>
                    <a:lnTo>
                      <a:pt x="9297" y="53203"/>
                    </a:lnTo>
                    <a:lnTo>
                      <a:pt x="0" y="86893"/>
                    </a:lnTo>
                    <a:lnTo>
                      <a:pt x="7720" y="117640"/>
                    </a:lnTo>
                    <a:lnTo>
                      <a:pt x="28996" y="143701"/>
                    </a:lnTo>
                    <a:lnTo>
                      <a:pt x="61000" y="162697"/>
                    </a:lnTo>
                    <a:lnTo>
                      <a:pt x="100904" y="172250"/>
                    </a:lnTo>
                    <a:lnTo>
                      <a:pt x="60333" y="202239"/>
                    </a:lnTo>
                    <a:lnTo>
                      <a:pt x="60333" y="206084"/>
                    </a:lnTo>
                    <a:lnTo>
                      <a:pt x="63455" y="207622"/>
                    </a:lnTo>
                    <a:lnTo>
                      <a:pt x="65535" y="209929"/>
                    </a:lnTo>
                    <a:lnTo>
                      <a:pt x="70736" y="209929"/>
                    </a:lnTo>
                    <a:lnTo>
                      <a:pt x="110266" y="180708"/>
                    </a:lnTo>
                    <a:lnTo>
                      <a:pt x="145634" y="180708"/>
                    </a:lnTo>
                    <a:lnTo>
                      <a:pt x="134192" y="172250"/>
                    </a:lnTo>
                    <a:lnTo>
                      <a:pt x="172177" y="163214"/>
                    </a:lnTo>
                    <a:lnTo>
                      <a:pt x="173866" y="162252"/>
                    </a:lnTo>
                    <a:lnTo>
                      <a:pt x="114426" y="162252"/>
                    </a:lnTo>
                    <a:lnTo>
                      <a:pt x="75563" y="155884"/>
                    </a:lnTo>
                    <a:lnTo>
                      <a:pt x="43820" y="139568"/>
                    </a:lnTo>
                    <a:lnTo>
                      <a:pt x="22413" y="115753"/>
                    </a:lnTo>
                    <a:lnTo>
                      <a:pt x="14563" y="86893"/>
                    </a:lnTo>
                    <a:lnTo>
                      <a:pt x="22608" y="57156"/>
                    </a:lnTo>
                    <a:lnTo>
                      <a:pt x="44600" y="32969"/>
                    </a:lnTo>
                    <a:lnTo>
                      <a:pt x="77319" y="16713"/>
                    </a:lnTo>
                    <a:lnTo>
                      <a:pt x="117547" y="10765"/>
                    </a:lnTo>
                    <a:lnTo>
                      <a:pt x="170875" y="10765"/>
                    </a:lnTo>
                    <a:lnTo>
                      <a:pt x="161644" y="6356"/>
                    </a:lnTo>
                    <a:lnTo>
                      <a:pt x="117547" y="0"/>
                    </a:lnTo>
                    <a:close/>
                  </a:path>
                  <a:path w="581025" h="429894">
                    <a:moveTo>
                      <a:pt x="145634" y="180708"/>
                    </a:moveTo>
                    <a:lnTo>
                      <a:pt x="124829" y="180708"/>
                    </a:lnTo>
                    <a:lnTo>
                      <a:pt x="163319" y="209160"/>
                    </a:lnTo>
                    <a:lnTo>
                      <a:pt x="170600" y="209160"/>
                    </a:lnTo>
                    <a:lnTo>
                      <a:pt x="171640" y="207622"/>
                    </a:lnTo>
                    <a:lnTo>
                      <a:pt x="174762" y="206084"/>
                    </a:lnTo>
                    <a:lnTo>
                      <a:pt x="174762" y="202239"/>
                    </a:lnTo>
                    <a:lnTo>
                      <a:pt x="145634" y="180708"/>
                    </a:lnTo>
                    <a:close/>
                  </a:path>
                  <a:path w="581025" h="429894">
                    <a:moveTo>
                      <a:pt x="170875" y="10765"/>
                    </a:moveTo>
                    <a:lnTo>
                      <a:pt x="117547" y="10765"/>
                    </a:lnTo>
                    <a:lnTo>
                      <a:pt x="157337" y="16713"/>
                    </a:lnTo>
                    <a:lnTo>
                      <a:pt x="190105" y="32969"/>
                    </a:lnTo>
                    <a:lnTo>
                      <a:pt x="212341" y="57156"/>
                    </a:lnTo>
                    <a:lnTo>
                      <a:pt x="220532" y="86893"/>
                    </a:lnTo>
                    <a:lnTo>
                      <a:pt x="212682" y="115753"/>
                    </a:lnTo>
                    <a:lnTo>
                      <a:pt x="191275" y="139568"/>
                    </a:lnTo>
                    <a:lnTo>
                      <a:pt x="159532" y="155884"/>
                    </a:lnTo>
                    <a:lnTo>
                      <a:pt x="120669" y="162252"/>
                    </a:lnTo>
                    <a:lnTo>
                      <a:pt x="173866" y="162252"/>
                    </a:lnTo>
                    <a:lnTo>
                      <a:pt x="203238" y="145528"/>
                    </a:lnTo>
                    <a:lnTo>
                      <a:pt x="224742" y="121209"/>
                    </a:lnTo>
                    <a:lnTo>
                      <a:pt x="234055" y="92276"/>
                    </a:lnTo>
                    <a:lnTo>
                      <a:pt x="375530" y="92276"/>
                    </a:lnTo>
                    <a:lnTo>
                      <a:pt x="368247" y="86893"/>
                    </a:lnTo>
                    <a:lnTo>
                      <a:pt x="375449" y="81511"/>
                    </a:lnTo>
                    <a:lnTo>
                      <a:pt x="234055" y="81511"/>
                    </a:lnTo>
                    <a:lnTo>
                      <a:pt x="223312" y="49634"/>
                    </a:lnTo>
                    <a:lnTo>
                      <a:pt x="198037" y="23742"/>
                    </a:lnTo>
                    <a:lnTo>
                      <a:pt x="170875" y="10765"/>
                    </a:lnTo>
                    <a:close/>
                  </a:path>
                  <a:path w="581025" h="429894">
                    <a:moveTo>
                      <a:pt x="483716" y="16149"/>
                    </a:moveTo>
                    <a:lnTo>
                      <a:pt x="462911" y="16149"/>
                    </a:lnTo>
                    <a:lnTo>
                      <a:pt x="558613" y="86893"/>
                    </a:lnTo>
                    <a:lnTo>
                      <a:pt x="462911" y="156870"/>
                    </a:lnTo>
                    <a:lnTo>
                      <a:pt x="483851" y="156870"/>
                    </a:lnTo>
                    <a:lnTo>
                      <a:pt x="574217" y="90738"/>
                    </a:lnTo>
                    <a:lnTo>
                      <a:pt x="575257" y="89200"/>
                    </a:lnTo>
                    <a:lnTo>
                      <a:pt x="576298" y="88431"/>
                    </a:lnTo>
                    <a:lnTo>
                      <a:pt x="576298" y="85356"/>
                    </a:lnTo>
                    <a:lnTo>
                      <a:pt x="575257" y="83818"/>
                    </a:lnTo>
                    <a:lnTo>
                      <a:pt x="483716" y="16149"/>
                    </a:lnTo>
                    <a:close/>
                  </a:path>
                  <a:path w="581025" h="429894">
                    <a:moveTo>
                      <a:pt x="375530" y="92276"/>
                    </a:moveTo>
                    <a:lnTo>
                      <a:pt x="339120" y="92276"/>
                    </a:lnTo>
                    <a:lnTo>
                      <a:pt x="301671" y="119190"/>
                    </a:lnTo>
                    <a:lnTo>
                      <a:pt x="299591" y="121497"/>
                    </a:lnTo>
                    <a:lnTo>
                      <a:pt x="299591" y="124573"/>
                    </a:lnTo>
                    <a:lnTo>
                      <a:pt x="301671" y="126880"/>
                    </a:lnTo>
                    <a:lnTo>
                      <a:pt x="303752" y="127648"/>
                    </a:lnTo>
                    <a:lnTo>
                      <a:pt x="304792" y="128418"/>
                    </a:lnTo>
                    <a:lnTo>
                      <a:pt x="308954" y="128418"/>
                    </a:lnTo>
                    <a:lnTo>
                      <a:pt x="311034" y="127648"/>
                    </a:lnTo>
                    <a:lnTo>
                      <a:pt x="356805" y="93814"/>
                    </a:lnTo>
                    <a:lnTo>
                      <a:pt x="377611" y="93814"/>
                    </a:lnTo>
                    <a:lnTo>
                      <a:pt x="375530" y="92276"/>
                    </a:lnTo>
                    <a:close/>
                  </a:path>
                  <a:path w="581025" h="429894">
                    <a:moveTo>
                      <a:pt x="308954" y="44601"/>
                    </a:moveTo>
                    <a:lnTo>
                      <a:pt x="304792" y="44601"/>
                    </a:lnTo>
                    <a:lnTo>
                      <a:pt x="299591" y="48445"/>
                    </a:lnTo>
                    <a:lnTo>
                      <a:pt x="299591" y="52290"/>
                    </a:lnTo>
                    <a:lnTo>
                      <a:pt x="339120" y="81511"/>
                    </a:lnTo>
                    <a:lnTo>
                      <a:pt x="375449" y="81511"/>
                    </a:lnTo>
                    <a:lnTo>
                      <a:pt x="378536" y="79204"/>
                    </a:lnTo>
                    <a:lnTo>
                      <a:pt x="356805" y="79204"/>
                    </a:lnTo>
                    <a:lnTo>
                      <a:pt x="312074" y="46907"/>
                    </a:lnTo>
                    <a:lnTo>
                      <a:pt x="308954" y="44601"/>
                    </a:lnTo>
                    <a:close/>
                  </a:path>
                  <a:path w="581025" h="429894">
                    <a:moveTo>
                      <a:pt x="466031" y="3075"/>
                    </a:moveTo>
                    <a:lnTo>
                      <a:pt x="460829" y="3075"/>
                    </a:lnTo>
                    <a:lnTo>
                      <a:pt x="457709" y="4613"/>
                    </a:lnTo>
                    <a:lnTo>
                      <a:pt x="356805" y="79204"/>
                    </a:lnTo>
                    <a:lnTo>
                      <a:pt x="378536" y="79204"/>
                    </a:lnTo>
                    <a:lnTo>
                      <a:pt x="462911" y="16149"/>
                    </a:lnTo>
                    <a:lnTo>
                      <a:pt x="483716" y="16149"/>
                    </a:lnTo>
                    <a:lnTo>
                      <a:pt x="466031" y="3075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9" name="object 55"/>
              <p:cNvSpPr/>
              <p:nvPr/>
            </p:nvSpPr>
            <p:spPr>
              <a:xfrm>
                <a:off x="5794083" y="4439411"/>
                <a:ext cx="72390" cy="72390"/>
              </a:xfrm>
              <a:custGeom>
                <a:avLst/>
                <a:gdLst/>
                <a:ahLst/>
                <a:cxnLst/>
                <a:rect l="l" t="t" r="r" b="b"/>
                <a:pathLst>
                  <a:path w="72389" h="72389">
                    <a:moveTo>
                      <a:pt x="51967" y="3599"/>
                    </a:moveTo>
                    <a:lnTo>
                      <a:pt x="63372" y="12282"/>
                    </a:lnTo>
                    <a:lnTo>
                      <a:pt x="70306" y="24229"/>
                    </a:lnTo>
                    <a:lnTo>
                      <a:pt x="72233" y="37892"/>
                    </a:lnTo>
                    <a:lnTo>
                      <a:pt x="68616" y="51723"/>
                    </a:lnTo>
                    <a:lnTo>
                      <a:pt x="59892" y="63076"/>
                    </a:lnTo>
                    <a:lnTo>
                      <a:pt x="47889" y="69977"/>
                    </a:lnTo>
                    <a:lnTo>
                      <a:pt x="34161" y="71894"/>
                    </a:lnTo>
                    <a:lnTo>
                      <a:pt x="20265" y="68294"/>
                    </a:lnTo>
                    <a:lnTo>
                      <a:pt x="8860" y="59612"/>
                    </a:lnTo>
                    <a:lnTo>
                      <a:pt x="1926" y="47665"/>
                    </a:lnTo>
                    <a:lnTo>
                      <a:pt x="0" y="34001"/>
                    </a:lnTo>
                    <a:lnTo>
                      <a:pt x="3616" y="20170"/>
                    </a:lnTo>
                    <a:lnTo>
                      <a:pt x="12340" y="8818"/>
                    </a:lnTo>
                    <a:lnTo>
                      <a:pt x="24344" y="1917"/>
                    </a:lnTo>
                    <a:lnTo>
                      <a:pt x="38071" y="0"/>
                    </a:lnTo>
                    <a:lnTo>
                      <a:pt x="51967" y="3599"/>
                    </a:lnTo>
                    <a:close/>
                  </a:path>
                </a:pathLst>
              </a:custGeom>
              <a:ln w="1658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0" name="object 56"/>
              <p:cNvSpPr/>
              <p:nvPr/>
            </p:nvSpPr>
            <p:spPr>
              <a:xfrm>
                <a:off x="6078605" y="4336927"/>
                <a:ext cx="71755" cy="72390"/>
              </a:xfrm>
              <a:custGeom>
                <a:avLst/>
                <a:gdLst/>
                <a:ahLst/>
                <a:cxnLst/>
                <a:rect l="l" t="t" r="r" b="b"/>
                <a:pathLst>
                  <a:path w="71754" h="72389">
                    <a:moveTo>
                      <a:pt x="45978" y="1450"/>
                    </a:moveTo>
                    <a:lnTo>
                      <a:pt x="61158" y="10297"/>
                    </a:lnTo>
                    <a:lnTo>
                      <a:pt x="70042" y="24302"/>
                    </a:lnTo>
                    <a:lnTo>
                      <a:pt x="71703" y="40783"/>
                    </a:lnTo>
                    <a:lnTo>
                      <a:pt x="65214" y="57057"/>
                    </a:lnTo>
                    <a:lnTo>
                      <a:pt x="57386" y="64985"/>
                    </a:lnTo>
                    <a:lnTo>
                      <a:pt x="47633" y="70076"/>
                    </a:lnTo>
                    <a:lnTo>
                      <a:pt x="36797" y="72040"/>
                    </a:lnTo>
                    <a:lnTo>
                      <a:pt x="25724" y="70590"/>
                    </a:lnTo>
                    <a:lnTo>
                      <a:pt x="10546" y="61743"/>
                    </a:lnTo>
                    <a:lnTo>
                      <a:pt x="1662" y="47738"/>
                    </a:lnTo>
                    <a:lnTo>
                      <a:pt x="0" y="31257"/>
                    </a:lnTo>
                    <a:lnTo>
                      <a:pt x="6488" y="14982"/>
                    </a:lnTo>
                    <a:lnTo>
                      <a:pt x="14316" y="7055"/>
                    </a:lnTo>
                    <a:lnTo>
                      <a:pt x="24070" y="1965"/>
                    </a:lnTo>
                    <a:lnTo>
                      <a:pt x="34905" y="0"/>
                    </a:lnTo>
                    <a:lnTo>
                      <a:pt x="45978" y="1450"/>
                    </a:lnTo>
                    <a:close/>
                  </a:path>
                </a:pathLst>
              </a:custGeom>
              <a:ln w="16587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1" name="object 57"/>
              <p:cNvSpPr/>
              <p:nvPr/>
            </p:nvSpPr>
            <p:spPr>
              <a:xfrm>
                <a:off x="5960933" y="4486664"/>
                <a:ext cx="71755" cy="72390"/>
              </a:xfrm>
              <a:custGeom>
                <a:avLst/>
                <a:gdLst/>
                <a:ahLst/>
                <a:cxnLst/>
                <a:rect l="l" t="t" r="r" b="b"/>
                <a:pathLst>
                  <a:path w="71754" h="72389">
                    <a:moveTo>
                      <a:pt x="45978" y="1450"/>
                    </a:moveTo>
                    <a:lnTo>
                      <a:pt x="61158" y="10297"/>
                    </a:lnTo>
                    <a:lnTo>
                      <a:pt x="70042" y="24303"/>
                    </a:lnTo>
                    <a:lnTo>
                      <a:pt x="71703" y="40784"/>
                    </a:lnTo>
                    <a:lnTo>
                      <a:pt x="65214" y="57057"/>
                    </a:lnTo>
                    <a:lnTo>
                      <a:pt x="57386" y="64986"/>
                    </a:lnTo>
                    <a:lnTo>
                      <a:pt x="47633" y="70076"/>
                    </a:lnTo>
                    <a:lnTo>
                      <a:pt x="36797" y="72041"/>
                    </a:lnTo>
                    <a:lnTo>
                      <a:pt x="25724" y="70590"/>
                    </a:lnTo>
                    <a:lnTo>
                      <a:pt x="10546" y="61743"/>
                    </a:lnTo>
                    <a:lnTo>
                      <a:pt x="1662" y="47737"/>
                    </a:lnTo>
                    <a:lnTo>
                      <a:pt x="0" y="31256"/>
                    </a:lnTo>
                    <a:lnTo>
                      <a:pt x="6488" y="14983"/>
                    </a:lnTo>
                    <a:lnTo>
                      <a:pt x="14316" y="7054"/>
                    </a:lnTo>
                    <a:lnTo>
                      <a:pt x="24070" y="1964"/>
                    </a:lnTo>
                    <a:lnTo>
                      <a:pt x="34905" y="0"/>
                    </a:lnTo>
                    <a:lnTo>
                      <a:pt x="45978" y="1450"/>
                    </a:lnTo>
                    <a:close/>
                  </a:path>
                </a:pathLst>
              </a:custGeom>
              <a:ln w="16587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2" name="object 58"/>
              <p:cNvSpPr/>
              <p:nvPr/>
            </p:nvSpPr>
            <p:spPr>
              <a:xfrm>
                <a:off x="6233237" y="4421137"/>
                <a:ext cx="72390" cy="72390"/>
              </a:xfrm>
              <a:custGeom>
                <a:avLst/>
                <a:gdLst/>
                <a:ahLst/>
                <a:cxnLst/>
                <a:rect l="l" t="t" r="r" b="b"/>
                <a:pathLst>
                  <a:path w="72389" h="72389">
                    <a:moveTo>
                      <a:pt x="51968" y="3599"/>
                    </a:moveTo>
                    <a:lnTo>
                      <a:pt x="63373" y="12282"/>
                    </a:lnTo>
                    <a:lnTo>
                      <a:pt x="70307" y="24229"/>
                    </a:lnTo>
                    <a:lnTo>
                      <a:pt x="72233" y="37892"/>
                    </a:lnTo>
                    <a:lnTo>
                      <a:pt x="68617" y="51723"/>
                    </a:lnTo>
                    <a:lnTo>
                      <a:pt x="59893" y="63075"/>
                    </a:lnTo>
                    <a:lnTo>
                      <a:pt x="47889" y="69976"/>
                    </a:lnTo>
                    <a:lnTo>
                      <a:pt x="34162" y="71893"/>
                    </a:lnTo>
                    <a:lnTo>
                      <a:pt x="20265" y="68294"/>
                    </a:lnTo>
                    <a:lnTo>
                      <a:pt x="8859" y="59611"/>
                    </a:lnTo>
                    <a:lnTo>
                      <a:pt x="1925" y="47664"/>
                    </a:lnTo>
                    <a:lnTo>
                      <a:pt x="0" y="34001"/>
                    </a:lnTo>
                    <a:lnTo>
                      <a:pt x="3616" y="20170"/>
                    </a:lnTo>
                    <a:lnTo>
                      <a:pt x="12339" y="8818"/>
                    </a:lnTo>
                    <a:lnTo>
                      <a:pt x="24343" y="1917"/>
                    </a:lnTo>
                    <a:lnTo>
                      <a:pt x="38071" y="0"/>
                    </a:lnTo>
                    <a:lnTo>
                      <a:pt x="51968" y="3599"/>
                    </a:lnTo>
                    <a:close/>
                  </a:path>
                </a:pathLst>
              </a:custGeom>
              <a:ln w="1658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3" name="object 59"/>
              <p:cNvSpPr/>
              <p:nvPr/>
            </p:nvSpPr>
            <p:spPr>
              <a:xfrm>
                <a:off x="6318613" y="4235080"/>
                <a:ext cx="72390" cy="72390"/>
              </a:xfrm>
              <a:custGeom>
                <a:avLst/>
                <a:gdLst/>
                <a:ahLst/>
                <a:cxnLst/>
                <a:rect l="l" t="t" r="r" b="b"/>
                <a:pathLst>
                  <a:path w="72389" h="72389">
                    <a:moveTo>
                      <a:pt x="51968" y="3599"/>
                    </a:moveTo>
                    <a:lnTo>
                      <a:pt x="63373" y="12282"/>
                    </a:lnTo>
                    <a:lnTo>
                      <a:pt x="70307" y="24229"/>
                    </a:lnTo>
                    <a:lnTo>
                      <a:pt x="72233" y="37892"/>
                    </a:lnTo>
                    <a:lnTo>
                      <a:pt x="68617" y="51723"/>
                    </a:lnTo>
                    <a:lnTo>
                      <a:pt x="59893" y="63075"/>
                    </a:lnTo>
                    <a:lnTo>
                      <a:pt x="47889" y="69976"/>
                    </a:lnTo>
                    <a:lnTo>
                      <a:pt x="34162" y="71893"/>
                    </a:lnTo>
                    <a:lnTo>
                      <a:pt x="20265" y="68294"/>
                    </a:lnTo>
                    <a:lnTo>
                      <a:pt x="8859" y="59611"/>
                    </a:lnTo>
                    <a:lnTo>
                      <a:pt x="1925" y="47664"/>
                    </a:lnTo>
                    <a:lnTo>
                      <a:pt x="0" y="34001"/>
                    </a:lnTo>
                    <a:lnTo>
                      <a:pt x="3616" y="20170"/>
                    </a:lnTo>
                    <a:lnTo>
                      <a:pt x="12339" y="8818"/>
                    </a:lnTo>
                    <a:lnTo>
                      <a:pt x="24343" y="1917"/>
                    </a:lnTo>
                    <a:lnTo>
                      <a:pt x="38071" y="0"/>
                    </a:lnTo>
                    <a:lnTo>
                      <a:pt x="51968" y="3599"/>
                    </a:lnTo>
                    <a:close/>
                  </a:path>
                </a:pathLst>
              </a:custGeom>
              <a:ln w="1658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4" name="object 60"/>
              <p:cNvSpPr/>
              <p:nvPr/>
            </p:nvSpPr>
            <p:spPr>
              <a:xfrm>
                <a:off x="5753782" y="4502163"/>
                <a:ext cx="52705" cy="58419"/>
              </a:xfrm>
              <a:custGeom>
                <a:avLst/>
                <a:gdLst/>
                <a:ahLst/>
                <a:cxnLst/>
                <a:rect l="l" t="t" r="r" b="b"/>
                <a:pathLst>
                  <a:path w="52704" h="58420">
                    <a:moveTo>
                      <a:pt x="52298" y="0"/>
                    </a:moveTo>
                    <a:lnTo>
                      <a:pt x="0" y="58122"/>
                    </a:lnTo>
                  </a:path>
                </a:pathLst>
              </a:custGeom>
              <a:ln w="1659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5" name="object 61"/>
              <p:cNvSpPr/>
              <p:nvPr/>
            </p:nvSpPr>
            <p:spPr>
              <a:xfrm>
                <a:off x="5864962" y="4485235"/>
                <a:ext cx="97155" cy="27940"/>
              </a:xfrm>
              <a:custGeom>
                <a:avLst/>
                <a:gdLst/>
                <a:ahLst/>
                <a:cxnLst/>
                <a:rect l="l" t="t" r="r" b="b"/>
                <a:pathLst>
                  <a:path w="97154" h="27939">
                    <a:moveTo>
                      <a:pt x="97062" y="27575"/>
                    </a:moveTo>
                    <a:lnTo>
                      <a:pt x="0" y="0"/>
                    </a:lnTo>
                  </a:path>
                </a:pathLst>
              </a:custGeom>
              <a:ln w="16553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6" name="object 62"/>
              <p:cNvSpPr/>
              <p:nvPr/>
            </p:nvSpPr>
            <p:spPr>
              <a:xfrm>
                <a:off x="6019131" y="4401517"/>
                <a:ext cx="73660" cy="93345"/>
              </a:xfrm>
              <a:custGeom>
                <a:avLst/>
                <a:gdLst/>
                <a:ahLst/>
                <a:cxnLst/>
                <a:rect l="l" t="t" r="r" b="b"/>
                <a:pathLst>
                  <a:path w="73660" h="93345">
                    <a:moveTo>
                      <a:pt x="73326" y="0"/>
                    </a:moveTo>
                    <a:lnTo>
                      <a:pt x="0" y="92866"/>
                    </a:lnTo>
                  </a:path>
                </a:pathLst>
              </a:custGeom>
              <a:ln w="16595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7" name="object 63"/>
              <p:cNvSpPr/>
              <p:nvPr/>
            </p:nvSpPr>
            <p:spPr>
              <a:xfrm>
                <a:off x="6146199" y="4390188"/>
                <a:ext cx="91440" cy="50165"/>
              </a:xfrm>
              <a:custGeom>
                <a:avLst/>
                <a:gdLst/>
                <a:ahLst/>
                <a:cxnLst/>
                <a:rect l="l" t="t" r="r" b="b"/>
                <a:pathLst>
                  <a:path w="91439" h="50164">
                    <a:moveTo>
                      <a:pt x="91415" y="49656"/>
                    </a:moveTo>
                    <a:lnTo>
                      <a:pt x="0" y="0"/>
                    </a:lnTo>
                  </a:path>
                </a:pathLst>
              </a:custGeom>
              <a:ln w="16565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8" name="object 64"/>
              <p:cNvSpPr/>
              <p:nvPr/>
            </p:nvSpPr>
            <p:spPr>
              <a:xfrm>
                <a:off x="6284374" y="4303377"/>
                <a:ext cx="54610" cy="121285"/>
              </a:xfrm>
              <a:custGeom>
                <a:avLst/>
                <a:gdLst/>
                <a:ahLst/>
                <a:cxnLst/>
                <a:rect l="l" t="t" r="r" b="b"/>
                <a:pathLst>
                  <a:path w="54610" h="121285">
                    <a:moveTo>
                      <a:pt x="54503" y="0"/>
                    </a:moveTo>
                    <a:lnTo>
                      <a:pt x="0" y="120974"/>
                    </a:lnTo>
                  </a:path>
                </a:pathLst>
              </a:custGeom>
              <a:ln w="16612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9" name="object 65"/>
              <p:cNvSpPr/>
              <p:nvPr/>
            </p:nvSpPr>
            <p:spPr>
              <a:xfrm>
                <a:off x="5910228" y="1981200"/>
                <a:ext cx="354965" cy="457200"/>
              </a:xfrm>
              <a:custGeom>
                <a:avLst/>
                <a:gdLst/>
                <a:ahLst/>
                <a:cxnLst/>
                <a:rect l="l" t="t" r="r" b="b"/>
                <a:pathLst>
                  <a:path w="354964" h="457200">
                    <a:moveTo>
                      <a:pt x="136765" y="421782"/>
                    </a:moveTo>
                    <a:lnTo>
                      <a:pt x="125698" y="421782"/>
                    </a:lnTo>
                    <a:lnTo>
                      <a:pt x="130959" y="435737"/>
                    </a:lnTo>
                    <a:lnTo>
                      <a:pt x="142299" y="446976"/>
                    </a:lnTo>
                    <a:lnTo>
                      <a:pt x="158381" y="454472"/>
                    </a:lnTo>
                    <a:lnTo>
                      <a:pt x="177873" y="457198"/>
                    </a:lnTo>
                    <a:lnTo>
                      <a:pt x="196909" y="454472"/>
                    </a:lnTo>
                    <a:lnTo>
                      <a:pt x="210203" y="448184"/>
                    </a:lnTo>
                    <a:lnTo>
                      <a:pt x="177873" y="448184"/>
                    </a:lnTo>
                    <a:lnTo>
                      <a:pt x="162779" y="446141"/>
                    </a:lnTo>
                    <a:lnTo>
                      <a:pt x="150204" y="440537"/>
                    </a:lnTo>
                    <a:lnTo>
                      <a:pt x="141187" y="432155"/>
                    </a:lnTo>
                    <a:lnTo>
                      <a:pt x="136765" y="421782"/>
                    </a:lnTo>
                    <a:close/>
                  </a:path>
                  <a:path w="354964" h="457200">
                    <a:moveTo>
                      <a:pt x="229260" y="421782"/>
                    </a:moveTo>
                    <a:lnTo>
                      <a:pt x="218192" y="421782"/>
                    </a:lnTo>
                    <a:lnTo>
                      <a:pt x="213782" y="432155"/>
                    </a:lnTo>
                    <a:lnTo>
                      <a:pt x="204851" y="440537"/>
                    </a:lnTo>
                    <a:lnTo>
                      <a:pt x="192511" y="446141"/>
                    </a:lnTo>
                    <a:lnTo>
                      <a:pt x="177873" y="448184"/>
                    </a:lnTo>
                    <a:lnTo>
                      <a:pt x="210203" y="448184"/>
                    </a:lnTo>
                    <a:lnTo>
                      <a:pt x="212757" y="446976"/>
                    </a:lnTo>
                    <a:lnTo>
                      <a:pt x="224010" y="435737"/>
                    </a:lnTo>
                    <a:lnTo>
                      <a:pt x="229260" y="421782"/>
                    </a:lnTo>
                    <a:close/>
                  </a:path>
                  <a:path w="354964" h="457200">
                    <a:moveTo>
                      <a:pt x="177873" y="0"/>
                    </a:moveTo>
                    <a:lnTo>
                      <a:pt x="130660" y="5187"/>
                    </a:lnTo>
                    <a:lnTo>
                      <a:pt x="88190" y="19819"/>
                    </a:lnTo>
                    <a:lnTo>
                      <a:pt x="52176" y="42500"/>
                    </a:lnTo>
                    <a:lnTo>
                      <a:pt x="24331" y="71835"/>
                    </a:lnTo>
                    <a:lnTo>
                      <a:pt x="6368" y="106429"/>
                    </a:lnTo>
                    <a:lnTo>
                      <a:pt x="0" y="144886"/>
                    </a:lnTo>
                    <a:lnTo>
                      <a:pt x="3619" y="174578"/>
                    </a:lnTo>
                    <a:lnTo>
                      <a:pt x="14131" y="203244"/>
                    </a:lnTo>
                    <a:lnTo>
                      <a:pt x="31016" y="230098"/>
                    </a:lnTo>
                    <a:lnTo>
                      <a:pt x="62700" y="263835"/>
                    </a:lnTo>
                    <a:lnTo>
                      <a:pt x="73131" y="281905"/>
                    </a:lnTo>
                    <a:lnTo>
                      <a:pt x="81772" y="310319"/>
                    </a:lnTo>
                    <a:lnTo>
                      <a:pt x="85379" y="350947"/>
                    </a:lnTo>
                    <a:lnTo>
                      <a:pt x="85379" y="399888"/>
                    </a:lnTo>
                    <a:lnTo>
                      <a:pt x="87467" y="408199"/>
                    </a:lnTo>
                    <a:lnTo>
                      <a:pt x="93186" y="415181"/>
                    </a:lnTo>
                    <a:lnTo>
                      <a:pt x="101721" y="419991"/>
                    </a:lnTo>
                    <a:lnTo>
                      <a:pt x="112257" y="421782"/>
                    </a:lnTo>
                    <a:lnTo>
                      <a:pt x="242699" y="421782"/>
                    </a:lnTo>
                    <a:lnTo>
                      <a:pt x="253235" y="419991"/>
                    </a:lnTo>
                    <a:lnTo>
                      <a:pt x="261771" y="415181"/>
                    </a:lnTo>
                    <a:lnTo>
                      <a:pt x="263749" y="412766"/>
                    </a:lnTo>
                    <a:lnTo>
                      <a:pt x="103562" y="412766"/>
                    </a:lnTo>
                    <a:lnTo>
                      <a:pt x="96447" y="406971"/>
                    </a:lnTo>
                    <a:lnTo>
                      <a:pt x="96447" y="355456"/>
                    </a:lnTo>
                    <a:lnTo>
                      <a:pt x="269577" y="355456"/>
                    </a:lnTo>
                    <a:lnTo>
                      <a:pt x="269577" y="350947"/>
                    </a:lnTo>
                    <a:lnTo>
                      <a:pt x="269977" y="346440"/>
                    </a:lnTo>
                    <a:lnTo>
                      <a:pt x="96447" y="346440"/>
                    </a:lnTo>
                    <a:lnTo>
                      <a:pt x="92530" y="307774"/>
                    </a:lnTo>
                    <a:lnTo>
                      <a:pt x="72322" y="259418"/>
                    </a:lnTo>
                    <a:lnTo>
                      <a:pt x="40083" y="225118"/>
                    </a:lnTo>
                    <a:lnTo>
                      <a:pt x="24210" y="199783"/>
                    </a:lnTo>
                    <a:lnTo>
                      <a:pt x="14415" y="172757"/>
                    </a:lnTo>
                    <a:lnTo>
                      <a:pt x="11068" y="144886"/>
                    </a:lnTo>
                    <a:lnTo>
                      <a:pt x="19536" y="102072"/>
                    </a:lnTo>
                    <a:lnTo>
                      <a:pt x="43145" y="64790"/>
                    </a:lnTo>
                    <a:lnTo>
                      <a:pt x="79200" y="35329"/>
                    </a:lnTo>
                    <a:lnTo>
                      <a:pt x="125008" y="15975"/>
                    </a:lnTo>
                    <a:lnTo>
                      <a:pt x="177873" y="9015"/>
                    </a:lnTo>
                    <a:lnTo>
                      <a:pt x="235808" y="9015"/>
                    </a:lnTo>
                    <a:lnTo>
                      <a:pt x="224754" y="5187"/>
                    </a:lnTo>
                    <a:lnTo>
                      <a:pt x="177873" y="0"/>
                    </a:lnTo>
                    <a:close/>
                  </a:path>
                  <a:path w="354964" h="457200">
                    <a:moveTo>
                      <a:pt x="269577" y="355456"/>
                    </a:moveTo>
                    <a:lnTo>
                      <a:pt x="258511" y="355456"/>
                    </a:lnTo>
                    <a:lnTo>
                      <a:pt x="258511" y="406971"/>
                    </a:lnTo>
                    <a:lnTo>
                      <a:pt x="251395" y="412766"/>
                    </a:lnTo>
                    <a:lnTo>
                      <a:pt x="263749" y="412766"/>
                    </a:lnTo>
                    <a:lnTo>
                      <a:pt x="267490" y="408199"/>
                    </a:lnTo>
                    <a:lnTo>
                      <a:pt x="269577" y="399888"/>
                    </a:lnTo>
                    <a:lnTo>
                      <a:pt x="269577" y="355456"/>
                    </a:lnTo>
                    <a:close/>
                  </a:path>
                  <a:path w="354964" h="457200">
                    <a:moveTo>
                      <a:pt x="210286" y="80492"/>
                    </a:moveTo>
                    <a:lnTo>
                      <a:pt x="207915" y="80492"/>
                    </a:lnTo>
                    <a:lnTo>
                      <a:pt x="206334" y="81136"/>
                    </a:lnTo>
                    <a:lnTo>
                      <a:pt x="168350" y="104047"/>
                    </a:lnTo>
                    <a:lnTo>
                      <a:pt x="133702" y="136918"/>
                    </a:lnTo>
                    <a:lnTo>
                      <a:pt x="107502" y="173773"/>
                    </a:lnTo>
                    <a:lnTo>
                      <a:pt x="94236" y="224393"/>
                    </a:lnTo>
                    <a:lnTo>
                      <a:pt x="96941" y="239546"/>
                    </a:lnTo>
                    <a:lnTo>
                      <a:pt x="121960" y="276733"/>
                    </a:lnTo>
                    <a:lnTo>
                      <a:pt x="162063" y="294281"/>
                    </a:lnTo>
                    <a:lnTo>
                      <a:pt x="163422" y="306959"/>
                    </a:lnTo>
                    <a:lnTo>
                      <a:pt x="165225" y="319878"/>
                    </a:lnTo>
                    <a:lnTo>
                      <a:pt x="167647" y="333149"/>
                    </a:lnTo>
                    <a:lnTo>
                      <a:pt x="170759" y="346440"/>
                    </a:lnTo>
                    <a:lnTo>
                      <a:pt x="181827" y="346440"/>
                    </a:lnTo>
                    <a:lnTo>
                      <a:pt x="178668" y="333038"/>
                    </a:lnTo>
                    <a:lnTo>
                      <a:pt x="176292" y="320280"/>
                    </a:lnTo>
                    <a:lnTo>
                      <a:pt x="174489" y="307774"/>
                    </a:lnTo>
                    <a:lnTo>
                      <a:pt x="173130" y="295569"/>
                    </a:lnTo>
                    <a:lnTo>
                      <a:pt x="175502" y="295569"/>
                    </a:lnTo>
                    <a:lnTo>
                      <a:pt x="206457" y="289371"/>
                    </a:lnTo>
                    <a:lnTo>
                      <a:pt x="210773" y="286553"/>
                    </a:lnTo>
                    <a:lnTo>
                      <a:pt x="173130" y="286553"/>
                    </a:lnTo>
                    <a:lnTo>
                      <a:pt x="173132" y="285266"/>
                    </a:lnTo>
                    <a:lnTo>
                      <a:pt x="162063" y="285266"/>
                    </a:lnTo>
                    <a:lnTo>
                      <a:pt x="150039" y="281885"/>
                    </a:lnTo>
                    <a:lnTo>
                      <a:pt x="112826" y="250041"/>
                    </a:lnTo>
                    <a:lnTo>
                      <a:pt x="105168" y="223860"/>
                    </a:lnTo>
                    <a:lnTo>
                      <a:pt x="105933" y="209924"/>
                    </a:lnTo>
                    <a:lnTo>
                      <a:pt x="116902" y="178844"/>
                    </a:lnTo>
                    <a:lnTo>
                      <a:pt x="139729" y="145772"/>
                    </a:lnTo>
                    <a:lnTo>
                      <a:pt x="169968" y="115476"/>
                    </a:lnTo>
                    <a:lnTo>
                      <a:pt x="203172" y="92727"/>
                    </a:lnTo>
                    <a:lnTo>
                      <a:pt x="214992" y="92727"/>
                    </a:lnTo>
                    <a:lnTo>
                      <a:pt x="214240" y="84999"/>
                    </a:lnTo>
                    <a:lnTo>
                      <a:pt x="214240" y="83712"/>
                    </a:lnTo>
                    <a:lnTo>
                      <a:pt x="213448" y="81780"/>
                    </a:lnTo>
                    <a:lnTo>
                      <a:pt x="210286" y="80492"/>
                    </a:lnTo>
                    <a:close/>
                  </a:path>
                  <a:path w="354964" h="457200">
                    <a:moveTo>
                      <a:pt x="235808" y="9015"/>
                    </a:moveTo>
                    <a:lnTo>
                      <a:pt x="177873" y="9015"/>
                    </a:lnTo>
                    <a:lnTo>
                      <a:pt x="230353" y="15975"/>
                    </a:lnTo>
                    <a:lnTo>
                      <a:pt x="275927" y="35329"/>
                    </a:lnTo>
                    <a:lnTo>
                      <a:pt x="311863" y="64790"/>
                    </a:lnTo>
                    <a:lnTo>
                      <a:pt x="335428" y="102072"/>
                    </a:lnTo>
                    <a:lnTo>
                      <a:pt x="343890" y="144886"/>
                    </a:lnTo>
                    <a:lnTo>
                      <a:pt x="340542" y="172757"/>
                    </a:lnTo>
                    <a:lnTo>
                      <a:pt x="330747" y="199783"/>
                    </a:lnTo>
                    <a:lnTo>
                      <a:pt x="314874" y="225118"/>
                    </a:lnTo>
                    <a:lnTo>
                      <a:pt x="293295" y="247917"/>
                    </a:lnTo>
                    <a:lnTo>
                      <a:pt x="282745" y="259418"/>
                    </a:lnTo>
                    <a:lnTo>
                      <a:pt x="271752" y="278585"/>
                    </a:lnTo>
                    <a:lnTo>
                      <a:pt x="262862" y="306959"/>
                    </a:lnTo>
                    <a:lnTo>
                      <a:pt x="262754" y="307774"/>
                    </a:lnTo>
                    <a:lnTo>
                      <a:pt x="258511" y="346440"/>
                    </a:lnTo>
                    <a:lnTo>
                      <a:pt x="269977" y="346440"/>
                    </a:lnTo>
                    <a:lnTo>
                      <a:pt x="273184" y="310319"/>
                    </a:lnTo>
                    <a:lnTo>
                      <a:pt x="281831" y="281885"/>
                    </a:lnTo>
                    <a:lnTo>
                      <a:pt x="292257" y="263835"/>
                    </a:lnTo>
                    <a:lnTo>
                      <a:pt x="323941" y="230098"/>
                    </a:lnTo>
                    <a:lnTo>
                      <a:pt x="340826" y="203244"/>
                    </a:lnTo>
                    <a:lnTo>
                      <a:pt x="351338" y="174578"/>
                    </a:lnTo>
                    <a:lnTo>
                      <a:pt x="354957" y="144886"/>
                    </a:lnTo>
                    <a:lnTo>
                      <a:pt x="348592" y="106429"/>
                    </a:lnTo>
                    <a:lnTo>
                      <a:pt x="330655" y="71835"/>
                    </a:lnTo>
                    <a:lnTo>
                      <a:pt x="302880" y="42500"/>
                    </a:lnTo>
                    <a:lnTo>
                      <a:pt x="267001" y="19819"/>
                    </a:lnTo>
                    <a:lnTo>
                      <a:pt x="235808" y="9015"/>
                    </a:lnTo>
                    <a:close/>
                  </a:path>
                  <a:path w="354964" h="457200">
                    <a:moveTo>
                      <a:pt x="214992" y="92727"/>
                    </a:moveTo>
                    <a:lnTo>
                      <a:pt x="203172" y="92727"/>
                    </a:lnTo>
                    <a:lnTo>
                      <a:pt x="206828" y="117398"/>
                    </a:lnTo>
                    <a:lnTo>
                      <a:pt x="213448" y="139413"/>
                    </a:lnTo>
                    <a:lnTo>
                      <a:pt x="221848" y="159013"/>
                    </a:lnTo>
                    <a:lnTo>
                      <a:pt x="230841" y="176439"/>
                    </a:lnTo>
                    <a:lnTo>
                      <a:pt x="236523" y="188040"/>
                    </a:lnTo>
                    <a:lnTo>
                      <a:pt x="241315" y="198736"/>
                    </a:lnTo>
                    <a:lnTo>
                      <a:pt x="244633" y="208636"/>
                    </a:lnTo>
                    <a:lnTo>
                      <a:pt x="245861" y="217652"/>
                    </a:lnTo>
                    <a:lnTo>
                      <a:pt x="239870" y="244174"/>
                    </a:lnTo>
                    <a:lnTo>
                      <a:pt x="224615" y="266108"/>
                    </a:lnTo>
                    <a:lnTo>
                      <a:pt x="202393" y="281040"/>
                    </a:lnTo>
                    <a:lnTo>
                      <a:pt x="175502" y="286553"/>
                    </a:lnTo>
                    <a:lnTo>
                      <a:pt x="210773" y="286553"/>
                    </a:lnTo>
                    <a:lnTo>
                      <a:pt x="232224" y="272548"/>
                    </a:lnTo>
                    <a:lnTo>
                      <a:pt x="249987" y="247757"/>
                    </a:lnTo>
                    <a:lnTo>
                      <a:pt x="256929" y="217652"/>
                    </a:lnTo>
                    <a:lnTo>
                      <a:pt x="255682" y="207359"/>
                    </a:lnTo>
                    <a:lnTo>
                      <a:pt x="252285" y="196643"/>
                    </a:lnTo>
                    <a:lnTo>
                      <a:pt x="247257" y="185324"/>
                    </a:lnTo>
                    <a:lnTo>
                      <a:pt x="241118" y="173220"/>
                    </a:lnTo>
                    <a:lnTo>
                      <a:pt x="231916" y="154818"/>
                    </a:lnTo>
                    <a:lnTo>
                      <a:pt x="223232" y="134181"/>
                    </a:lnTo>
                    <a:lnTo>
                      <a:pt x="216772" y="111009"/>
                    </a:lnTo>
                    <a:lnTo>
                      <a:pt x="214992" y="92727"/>
                    </a:lnTo>
                    <a:close/>
                  </a:path>
                  <a:path w="354964" h="457200">
                    <a:moveTo>
                      <a:pt x="178664" y="188031"/>
                    </a:moveTo>
                    <a:lnTo>
                      <a:pt x="175478" y="188040"/>
                    </a:lnTo>
                    <a:lnTo>
                      <a:pt x="172340" y="189318"/>
                    </a:lnTo>
                    <a:lnTo>
                      <a:pt x="172340" y="191894"/>
                    </a:lnTo>
                    <a:lnTo>
                      <a:pt x="167843" y="213275"/>
                    </a:lnTo>
                    <a:lnTo>
                      <a:pt x="164237" y="235924"/>
                    </a:lnTo>
                    <a:lnTo>
                      <a:pt x="162155" y="259418"/>
                    </a:lnTo>
                    <a:lnTo>
                      <a:pt x="162063" y="285266"/>
                    </a:lnTo>
                    <a:lnTo>
                      <a:pt x="173132" y="285266"/>
                    </a:lnTo>
                    <a:lnTo>
                      <a:pt x="173167" y="261198"/>
                    </a:lnTo>
                    <a:lnTo>
                      <a:pt x="175205" y="237292"/>
                    </a:lnTo>
                    <a:lnTo>
                      <a:pt x="178578" y="214834"/>
                    </a:lnTo>
                    <a:lnTo>
                      <a:pt x="182617" y="193826"/>
                    </a:lnTo>
                    <a:lnTo>
                      <a:pt x="183408" y="191250"/>
                    </a:lnTo>
                    <a:lnTo>
                      <a:pt x="181827" y="188675"/>
                    </a:lnTo>
                    <a:lnTo>
                      <a:pt x="178664" y="188031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0" name="object 66"/>
              <p:cNvSpPr/>
              <p:nvPr/>
            </p:nvSpPr>
            <p:spPr>
              <a:xfrm>
                <a:off x="5851074" y="3454841"/>
                <a:ext cx="484505" cy="131445"/>
              </a:xfrm>
              <a:custGeom>
                <a:avLst/>
                <a:gdLst/>
                <a:ahLst/>
                <a:cxnLst/>
                <a:rect l="l" t="t" r="r" b="b"/>
                <a:pathLst>
                  <a:path w="484504" h="131445">
                    <a:moveTo>
                      <a:pt x="484099" y="110107"/>
                    </a:moveTo>
                    <a:lnTo>
                      <a:pt x="241398" y="0"/>
                    </a:lnTo>
                    <a:lnTo>
                      <a:pt x="0" y="110107"/>
                    </a:lnTo>
                    <a:lnTo>
                      <a:pt x="0" y="131364"/>
                    </a:lnTo>
                    <a:lnTo>
                      <a:pt x="484099" y="131364"/>
                    </a:lnTo>
                    <a:lnTo>
                      <a:pt x="484099" y="110107"/>
                    </a:lnTo>
                    <a:close/>
                  </a:path>
                </a:pathLst>
              </a:custGeom>
              <a:ln w="15613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1" name="object 67"/>
              <p:cNvSpPr/>
              <p:nvPr/>
            </p:nvSpPr>
            <p:spPr>
              <a:xfrm>
                <a:off x="6230251" y="3586205"/>
                <a:ext cx="0" cy="249554"/>
              </a:xfrm>
              <a:custGeom>
                <a:avLst/>
                <a:gdLst/>
                <a:ahLst/>
                <a:cxnLst/>
                <a:rect l="l" t="t" r="r" b="b"/>
                <a:pathLst>
                  <a:path h="249554">
                    <a:moveTo>
                      <a:pt x="0" y="0"/>
                    </a:moveTo>
                    <a:lnTo>
                      <a:pt x="0" y="249166"/>
                    </a:lnTo>
                  </a:path>
                </a:pathLst>
              </a:custGeom>
              <a:ln w="15609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2" name="object 68"/>
              <p:cNvSpPr/>
              <p:nvPr/>
            </p:nvSpPr>
            <p:spPr>
              <a:xfrm>
                <a:off x="6295583" y="3586205"/>
                <a:ext cx="0" cy="249554"/>
              </a:xfrm>
              <a:custGeom>
                <a:avLst/>
                <a:gdLst/>
                <a:ahLst/>
                <a:cxnLst/>
                <a:rect l="l" t="t" r="r" b="b"/>
                <a:pathLst>
                  <a:path h="249554">
                    <a:moveTo>
                      <a:pt x="0" y="249166"/>
                    </a:moveTo>
                    <a:lnTo>
                      <a:pt x="0" y="0"/>
                    </a:lnTo>
                  </a:path>
                </a:pathLst>
              </a:custGeom>
              <a:ln w="15609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3" name="object 69"/>
              <p:cNvSpPr/>
              <p:nvPr/>
            </p:nvSpPr>
            <p:spPr>
              <a:xfrm>
                <a:off x="5893243" y="3586205"/>
                <a:ext cx="0" cy="249554"/>
              </a:xfrm>
              <a:custGeom>
                <a:avLst/>
                <a:gdLst/>
                <a:ahLst/>
                <a:cxnLst/>
                <a:rect l="l" t="t" r="r" b="b"/>
                <a:pathLst>
                  <a:path h="249554">
                    <a:moveTo>
                      <a:pt x="0" y="0"/>
                    </a:moveTo>
                    <a:lnTo>
                      <a:pt x="0" y="249166"/>
                    </a:lnTo>
                  </a:path>
                </a:pathLst>
              </a:custGeom>
              <a:ln w="15609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4" name="object 70"/>
              <p:cNvSpPr/>
              <p:nvPr/>
            </p:nvSpPr>
            <p:spPr>
              <a:xfrm>
                <a:off x="5958573" y="3586205"/>
                <a:ext cx="0" cy="249554"/>
              </a:xfrm>
              <a:custGeom>
                <a:avLst/>
                <a:gdLst/>
                <a:ahLst/>
                <a:cxnLst/>
                <a:rect l="l" t="t" r="r" b="b"/>
                <a:pathLst>
                  <a:path h="249554">
                    <a:moveTo>
                      <a:pt x="0" y="249166"/>
                    </a:moveTo>
                    <a:lnTo>
                      <a:pt x="0" y="0"/>
                    </a:lnTo>
                  </a:path>
                </a:pathLst>
              </a:custGeom>
              <a:ln w="15609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5" name="object 71"/>
              <p:cNvSpPr/>
              <p:nvPr/>
            </p:nvSpPr>
            <p:spPr>
              <a:xfrm>
                <a:off x="5830796" y="3835371"/>
                <a:ext cx="527685" cy="62865"/>
              </a:xfrm>
              <a:custGeom>
                <a:avLst/>
                <a:gdLst/>
                <a:ahLst/>
                <a:cxnLst/>
                <a:rect l="l" t="t" r="r" b="b"/>
                <a:pathLst>
                  <a:path w="527685" h="62864">
                    <a:moveTo>
                      <a:pt x="505019" y="22246"/>
                    </a:moveTo>
                    <a:lnTo>
                      <a:pt x="505019" y="0"/>
                    </a:lnTo>
                    <a:lnTo>
                      <a:pt x="19955" y="0"/>
                    </a:lnTo>
                    <a:lnTo>
                      <a:pt x="19955" y="22246"/>
                    </a:lnTo>
                    <a:lnTo>
                      <a:pt x="0" y="22246"/>
                    </a:lnTo>
                    <a:lnTo>
                      <a:pt x="0" y="62462"/>
                    </a:lnTo>
                    <a:lnTo>
                      <a:pt x="527232" y="62462"/>
                    </a:lnTo>
                    <a:lnTo>
                      <a:pt x="527232" y="22246"/>
                    </a:lnTo>
                    <a:lnTo>
                      <a:pt x="505019" y="22246"/>
                    </a:lnTo>
                    <a:close/>
                  </a:path>
                </a:pathLst>
              </a:custGeom>
              <a:ln w="15614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6" name="object 72"/>
              <p:cNvSpPr/>
              <p:nvPr/>
            </p:nvSpPr>
            <p:spPr>
              <a:xfrm>
                <a:off x="6125636" y="3586205"/>
                <a:ext cx="0" cy="249554"/>
              </a:xfrm>
              <a:custGeom>
                <a:avLst/>
                <a:gdLst/>
                <a:ahLst/>
                <a:cxnLst/>
                <a:rect l="l" t="t" r="r" b="b"/>
                <a:pathLst>
                  <a:path h="249554">
                    <a:moveTo>
                      <a:pt x="0" y="249166"/>
                    </a:moveTo>
                    <a:lnTo>
                      <a:pt x="0" y="0"/>
                    </a:lnTo>
                  </a:path>
                </a:pathLst>
              </a:custGeom>
              <a:ln w="15609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7" name="object 73"/>
              <p:cNvSpPr/>
              <p:nvPr/>
            </p:nvSpPr>
            <p:spPr>
              <a:xfrm>
                <a:off x="6060611" y="3586205"/>
                <a:ext cx="0" cy="249554"/>
              </a:xfrm>
              <a:custGeom>
                <a:avLst/>
                <a:gdLst/>
                <a:ahLst/>
                <a:cxnLst/>
                <a:rect l="l" t="t" r="r" b="b"/>
                <a:pathLst>
                  <a:path h="249554">
                    <a:moveTo>
                      <a:pt x="0" y="0"/>
                    </a:moveTo>
                    <a:lnTo>
                      <a:pt x="0" y="249166"/>
                    </a:lnTo>
                  </a:path>
                </a:pathLst>
              </a:custGeom>
              <a:ln w="15609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grpSp>
        <p:nvGrpSpPr>
          <p:cNvPr id="113" name="Group 112"/>
          <p:cNvGrpSpPr/>
          <p:nvPr/>
        </p:nvGrpSpPr>
        <p:grpSpPr>
          <a:xfrm>
            <a:off x="684212" y="5486400"/>
            <a:ext cx="10885877" cy="617597"/>
            <a:chOff x="833384" y="5562600"/>
            <a:chExt cx="10885877" cy="617597"/>
          </a:xfrm>
        </p:grpSpPr>
        <p:sp>
          <p:nvSpPr>
            <p:cNvPr id="114" name="Rounded Rectangle 113"/>
            <p:cNvSpPr/>
            <p:nvPr/>
          </p:nvSpPr>
          <p:spPr>
            <a:xfrm>
              <a:off x="833384" y="5562600"/>
              <a:ext cx="1143000" cy="605216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9A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Big Data Analytics</a:t>
              </a:r>
              <a:endParaRPr lang="en-IN" sz="1200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Rounded Rectangle 114"/>
            <p:cNvSpPr/>
            <p:nvPr/>
          </p:nvSpPr>
          <p:spPr>
            <a:xfrm>
              <a:off x="2090858" y="5562600"/>
              <a:ext cx="1143000" cy="605216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9A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Artificial Intelligence</a:t>
              </a:r>
              <a:endParaRPr lang="en-IN" sz="1200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" name="Rounded Rectangle 115"/>
            <p:cNvSpPr/>
            <p:nvPr/>
          </p:nvSpPr>
          <p:spPr>
            <a:xfrm>
              <a:off x="3348332" y="5562600"/>
              <a:ext cx="906290" cy="605216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9A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Cyber Security</a:t>
              </a:r>
              <a:endParaRPr lang="en-IN" sz="1200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7" name="Rounded Rectangle 116"/>
            <p:cNvSpPr/>
            <p:nvPr/>
          </p:nvSpPr>
          <p:spPr>
            <a:xfrm>
              <a:off x="4341812" y="5562600"/>
              <a:ext cx="1409188" cy="605216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9A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Robotic Process Automation</a:t>
              </a:r>
              <a:endParaRPr lang="en-IN" sz="1200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8" name="Rounded Rectangle 117"/>
            <p:cNvSpPr/>
            <p:nvPr/>
          </p:nvSpPr>
          <p:spPr>
            <a:xfrm>
              <a:off x="5860988" y="5574981"/>
              <a:ext cx="901708" cy="605216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9A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Internet of Things</a:t>
              </a:r>
              <a:endParaRPr lang="en-IN" sz="1200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9" name="Rounded Rectangle 118"/>
            <p:cNvSpPr/>
            <p:nvPr/>
          </p:nvSpPr>
          <p:spPr>
            <a:xfrm>
              <a:off x="6856412" y="5574981"/>
              <a:ext cx="762626" cy="605216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9A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Mobile Tech</a:t>
              </a:r>
              <a:endParaRPr lang="en-IN" sz="1200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0" name="Rounded Rectangle 119"/>
            <p:cNvSpPr/>
            <p:nvPr/>
          </p:nvSpPr>
          <p:spPr>
            <a:xfrm>
              <a:off x="7730958" y="5574981"/>
              <a:ext cx="1030454" cy="605216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9A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Cloud Computing</a:t>
              </a:r>
              <a:endParaRPr lang="en-IN" sz="1200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1" name="Rounded Rectangle 120"/>
            <p:cNvSpPr/>
            <p:nvPr/>
          </p:nvSpPr>
          <p:spPr>
            <a:xfrm>
              <a:off x="8836948" y="5562600"/>
              <a:ext cx="762664" cy="605216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9A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Virtual Reality</a:t>
              </a:r>
              <a:endParaRPr lang="en-IN" sz="1200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9680073" y="5574981"/>
              <a:ext cx="910139" cy="605216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9A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3D Printing</a:t>
              </a:r>
              <a:endParaRPr lang="en-IN" sz="1200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" name="Rounded Rectangle 122"/>
            <p:cNvSpPr/>
            <p:nvPr/>
          </p:nvSpPr>
          <p:spPr>
            <a:xfrm>
              <a:off x="10670673" y="5574981"/>
              <a:ext cx="1048588" cy="605216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solidFill>
                    <a:srgbClr val="9A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Blockchain</a:t>
              </a:r>
              <a:endParaRPr lang="en-IN" sz="1200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376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08CB-31FC-428D-AF0E-D314250C3007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241052287"/>
              </p:ext>
            </p:extLst>
          </p:nvPr>
        </p:nvGraphicFramePr>
        <p:xfrm>
          <a:off x="531812" y="-152400"/>
          <a:ext cx="10972800" cy="541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/>
          <p:cNvSpPr/>
          <p:nvPr/>
        </p:nvSpPr>
        <p:spPr>
          <a:xfrm>
            <a:off x="684212" y="4724400"/>
            <a:ext cx="11353800" cy="129540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3625076675"/>
              </p:ext>
            </p:extLst>
          </p:nvPr>
        </p:nvGraphicFramePr>
        <p:xfrm>
          <a:off x="608012" y="4972468"/>
          <a:ext cx="10972800" cy="1352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Right Triangle 15"/>
          <p:cNvSpPr/>
          <p:nvPr/>
        </p:nvSpPr>
        <p:spPr>
          <a:xfrm rot="18872000">
            <a:off x="6421277" y="696069"/>
            <a:ext cx="235370" cy="257449"/>
          </a:xfrm>
          <a:prstGeom prst="rtTriangle">
            <a:avLst/>
          </a:prstGeom>
          <a:solidFill>
            <a:srgbClr val="B20E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Rectangle 16"/>
          <p:cNvSpPr/>
          <p:nvPr/>
        </p:nvSpPr>
        <p:spPr>
          <a:xfrm>
            <a:off x="6551612" y="152400"/>
            <a:ext cx="5366458" cy="82575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     The Reskilling Imperative</a:t>
            </a:r>
            <a:endParaRPr lang="en-IN" sz="3200" b="1" dirty="0">
              <a:solidFill>
                <a:schemeClr val="tx1"/>
              </a:solidFill>
            </a:endParaRPr>
          </a:p>
        </p:txBody>
      </p:sp>
      <p:sp>
        <p:nvSpPr>
          <p:cNvPr id="18" name="Pentagon 17"/>
          <p:cNvSpPr/>
          <p:nvPr/>
        </p:nvSpPr>
        <p:spPr>
          <a:xfrm>
            <a:off x="6356925" y="258937"/>
            <a:ext cx="723790" cy="557923"/>
          </a:xfrm>
          <a:prstGeom prst="homePlate">
            <a:avLst/>
          </a:prstGeom>
          <a:gradFill flip="none" rotWithShape="1">
            <a:gsLst>
              <a:gs pos="0">
                <a:srgbClr val="ED1847">
                  <a:shade val="30000"/>
                  <a:satMod val="115000"/>
                </a:srgbClr>
              </a:gs>
              <a:gs pos="56000">
                <a:srgbClr val="ED1847">
                  <a:shade val="67500"/>
                  <a:satMod val="115000"/>
                </a:srgbClr>
              </a:gs>
              <a:gs pos="90000">
                <a:srgbClr val="ED1847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>
            <a:outerShdw blurRad="88900" dist="38100" dir="5400000" sx="103000" sy="103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36193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08CB-31FC-428D-AF0E-D314250C3007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6136" t="2532" r="6283" b="6329"/>
          <a:stretch/>
        </p:blipFill>
        <p:spPr bwMode="auto">
          <a:xfrm>
            <a:off x="989012" y="152400"/>
            <a:ext cx="10439400" cy="6160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7969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2" y="2895600"/>
            <a:ext cx="3579971" cy="868364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 smtClean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endParaRPr lang="en-I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08CB-31FC-428D-AF0E-D314250C300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19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08CB-31FC-428D-AF0E-D314250C3007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531812" y="1066800"/>
            <a:ext cx="11049000" cy="1371600"/>
            <a:chOff x="531812" y="1066800"/>
            <a:chExt cx="11049000" cy="1371600"/>
          </a:xfrm>
        </p:grpSpPr>
        <p:grpSp>
          <p:nvGrpSpPr>
            <p:cNvPr id="7" name="Group 6"/>
            <p:cNvGrpSpPr/>
            <p:nvPr/>
          </p:nvGrpSpPr>
          <p:grpSpPr>
            <a:xfrm>
              <a:off x="531812" y="1066800"/>
              <a:ext cx="1163459" cy="1370272"/>
              <a:chOff x="-99319" y="1581168"/>
              <a:chExt cx="1273043" cy="1193885"/>
            </a:xfrm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</p:grpSpPr>
          <p:sp>
            <p:nvSpPr>
              <p:cNvPr id="27" name="Rectangle 26"/>
              <p:cNvSpPr/>
              <p:nvPr/>
            </p:nvSpPr>
            <p:spPr>
              <a:xfrm>
                <a:off x="-99319" y="1907778"/>
                <a:ext cx="1226413" cy="455869"/>
              </a:xfrm>
              <a:prstGeom prst="rect">
                <a:avLst/>
              </a:prstGeom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b="1" dirty="0" smtClean="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2008</a:t>
                </a:r>
                <a:endParaRPr lang="en-US" sz="2000" b="1" baseline="30000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1173724" y="1581168"/>
                <a:ext cx="0" cy="1193885"/>
              </a:xfrm>
              <a:prstGeom prst="line">
                <a:avLst/>
              </a:prstGeom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7"/>
            <p:cNvGrpSpPr/>
            <p:nvPr/>
          </p:nvGrpSpPr>
          <p:grpSpPr>
            <a:xfrm>
              <a:off x="1881373" y="2058568"/>
              <a:ext cx="9699439" cy="379832"/>
              <a:chOff x="1424528" y="2550627"/>
              <a:chExt cx="10613017" cy="330938"/>
            </a:xfrm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</p:grpSpPr>
          <p:sp>
            <p:nvSpPr>
              <p:cNvPr id="22" name="TextBox 21"/>
              <p:cNvSpPr txBox="1"/>
              <p:nvPr/>
            </p:nvSpPr>
            <p:spPr>
              <a:xfrm>
                <a:off x="1424528" y="2619955"/>
                <a:ext cx="1931922" cy="26161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US$ 492 bn.</a:t>
                </a:r>
                <a:endParaRPr lang="en-IN" sz="105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3770670" y="2619955"/>
                <a:ext cx="1931922" cy="26161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US$ 358 bn.</a:t>
                </a:r>
                <a:endParaRPr lang="en-IN" sz="105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5962264" y="2586945"/>
                <a:ext cx="1931922" cy="26161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US$ 313 bn.</a:t>
                </a:r>
                <a:endParaRPr lang="en-IN" sz="105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8248264" y="2605344"/>
                <a:ext cx="1931922" cy="26161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US$ 238 bn.</a:t>
                </a:r>
                <a:endParaRPr lang="en-IN" sz="105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10105623" y="2550627"/>
                <a:ext cx="1931922" cy="26161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US$ 226 bn.</a:t>
                </a:r>
                <a:endParaRPr lang="en-IN" sz="105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89" t="35778" r="14445" b="35778"/>
            <a:stretch/>
          </p:blipFill>
          <p:spPr>
            <a:xfrm>
              <a:off x="1911227" y="1203226"/>
              <a:ext cx="1682148" cy="804769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grpSp>
          <p:nvGrpSpPr>
            <p:cNvPr id="10" name="Group 9"/>
            <p:cNvGrpSpPr/>
            <p:nvPr/>
          </p:nvGrpSpPr>
          <p:grpSpPr>
            <a:xfrm>
              <a:off x="8351241" y="1226860"/>
              <a:ext cx="1246556" cy="781133"/>
              <a:chOff x="8512606" y="1720624"/>
              <a:chExt cx="1363967" cy="680583"/>
            </a:xfrm>
            <a:solidFill>
              <a:srgbClr val="942825"/>
            </a:solidFill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</p:grpSpPr>
          <p:sp>
            <p:nvSpPr>
              <p:cNvPr id="20" name="Rounded Rectangle 19"/>
              <p:cNvSpPr/>
              <p:nvPr/>
            </p:nvSpPr>
            <p:spPr>
              <a:xfrm>
                <a:off x="8512606" y="1720624"/>
                <a:ext cx="1363967" cy="680583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75016" y="1754748"/>
                <a:ext cx="1201352" cy="615980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</p:pic>
        </p:grpSp>
        <p:grpSp>
          <p:nvGrpSpPr>
            <p:cNvPr id="11" name="Group 10"/>
            <p:cNvGrpSpPr/>
            <p:nvPr/>
          </p:nvGrpSpPr>
          <p:grpSpPr>
            <a:xfrm>
              <a:off x="6122742" y="1203226"/>
              <a:ext cx="1594456" cy="804769"/>
              <a:chOff x="6079759" y="1700032"/>
              <a:chExt cx="1744636" cy="701176"/>
            </a:xfrm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</p:grpSpPr>
          <p:sp>
            <p:nvSpPr>
              <p:cNvPr id="18" name="Rounded Rectangle 17"/>
              <p:cNvSpPr/>
              <p:nvPr/>
            </p:nvSpPr>
            <p:spPr>
              <a:xfrm>
                <a:off x="6079759" y="1700032"/>
                <a:ext cx="1744636" cy="701176"/>
              </a:xfrm>
              <a:prstGeom prst="roundRect">
                <a:avLst/>
              </a:prstGeom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88000" y="1775536"/>
                <a:ext cx="1530987" cy="562741"/>
              </a:xfrm>
              <a:prstGeom prst="rect">
                <a:avLst/>
              </a:prstGeom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</p:pic>
        </p:grpSp>
        <p:sp>
          <p:nvSpPr>
            <p:cNvPr id="16" name="Rounded Rectangle 15"/>
            <p:cNvSpPr/>
            <p:nvPr/>
          </p:nvSpPr>
          <p:spPr>
            <a:xfrm>
              <a:off x="10260212" y="1336754"/>
              <a:ext cx="767555" cy="645883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4304515" y="1066800"/>
              <a:ext cx="1208098" cy="1029482"/>
              <a:chOff x="4127979" y="1581168"/>
              <a:chExt cx="1321887" cy="896964"/>
            </a:xfrm>
            <a:solidFill>
              <a:srgbClr val="942825"/>
            </a:solidFill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</p:grpSpPr>
          <p:sp>
            <p:nvSpPr>
              <p:cNvPr id="14" name="Rounded Rectangle 13"/>
              <p:cNvSpPr/>
              <p:nvPr/>
            </p:nvSpPr>
            <p:spPr>
              <a:xfrm>
                <a:off x="4127979" y="1581168"/>
                <a:ext cx="1321887" cy="896964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41855" y="1593019"/>
                <a:ext cx="852254" cy="85225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</p:pic>
        </p:grpSp>
      </p:grpSp>
      <p:sp>
        <p:nvSpPr>
          <p:cNvPr id="31" name="TextBox 30"/>
          <p:cNvSpPr txBox="1"/>
          <p:nvPr/>
        </p:nvSpPr>
        <p:spPr>
          <a:xfrm>
            <a:off x="270514" y="264470"/>
            <a:ext cx="1059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 5 COMPANIES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by Market Capitalization</a:t>
            </a:r>
            <a:endParaRPr lang="en-I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910111" y="2651032"/>
            <a:ext cx="172031" cy="1928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3" name="TextBox 32"/>
          <p:cNvSpPr txBox="1"/>
          <p:nvPr/>
        </p:nvSpPr>
        <p:spPr>
          <a:xfrm>
            <a:off x="2058759" y="2646585"/>
            <a:ext cx="1244647" cy="194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Tech/IT Company</a:t>
            </a:r>
            <a:endParaRPr lang="en-IN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262262" y="2663092"/>
            <a:ext cx="172031" cy="192833"/>
          </a:xfrm>
          <a:prstGeom prst="rect">
            <a:avLst/>
          </a:prstGeom>
          <a:solidFill>
            <a:srgbClr val="9428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5" name="TextBox 34"/>
          <p:cNvSpPr txBox="1"/>
          <p:nvPr/>
        </p:nvSpPr>
        <p:spPr>
          <a:xfrm>
            <a:off x="3410910" y="2658643"/>
            <a:ext cx="16074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Non-Tech Company</a:t>
            </a:r>
            <a:endParaRPr lang="en-IN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Image result for P&amp;G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2993" y="1441664"/>
            <a:ext cx="409321" cy="409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oup 29"/>
          <p:cNvGrpSpPr/>
          <p:nvPr/>
        </p:nvGrpSpPr>
        <p:grpSpPr>
          <a:xfrm>
            <a:off x="531811" y="3767742"/>
            <a:ext cx="10643255" cy="1512961"/>
            <a:chOff x="531811" y="3767742"/>
            <a:chExt cx="10643255" cy="1512961"/>
          </a:xfrm>
        </p:grpSpPr>
        <p:sp>
          <p:nvSpPr>
            <p:cNvPr id="37" name="Rectangle 36"/>
            <p:cNvSpPr/>
            <p:nvPr/>
          </p:nvSpPr>
          <p:spPr>
            <a:xfrm>
              <a:off x="531811" y="3962400"/>
              <a:ext cx="1120843" cy="523220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2018</a:t>
              </a:r>
              <a:endParaRPr lang="en-US" sz="2000" b="1" baseline="30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1827212" y="3767742"/>
              <a:ext cx="9347854" cy="1512961"/>
              <a:chOff x="1363621" y="3815737"/>
              <a:chExt cx="9347854" cy="1512961"/>
            </a:xfrm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</p:grpSpPr>
          <p:cxnSp>
            <p:nvCxnSpPr>
              <p:cNvPr id="65" name="Straight Connector 64"/>
              <p:cNvCxnSpPr/>
              <p:nvPr/>
            </p:nvCxnSpPr>
            <p:spPr>
              <a:xfrm flipH="1">
                <a:off x="1363621" y="3815737"/>
                <a:ext cx="13206" cy="938836"/>
              </a:xfrm>
              <a:prstGeom prst="line">
                <a:avLst/>
              </a:prstGeom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40" name="Group 39"/>
              <p:cNvGrpSpPr/>
              <p:nvPr/>
            </p:nvGrpSpPr>
            <p:grpSpPr>
              <a:xfrm>
                <a:off x="1538710" y="4573677"/>
                <a:ext cx="9172765" cy="270494"/>
                <a:chOff x="1577550" y="2604087"/>
                <a:chExt cx="10874244" cy="320668"/>
              </a:xfrm>
            </p:grpSpPr>
            <p:sp>
              <p:nvSpPr>
                <p:cNvPr id="59" name="TextBox 58"/>
                <p:cNvSpPr txBox="1"/>
                <p:nvPr/>
              </p:nvSpPr>
              <p:spPr>
                <a:xfrm>
                  <a:off x="1577550" y="2663145"/>
                  <a:ext cx="1931922" cy="261610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US$ 890 bn.</a:t>
                  </a:r>
                  <a:endParaRPr lang="en-IN" sz="105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0" name="TextBox 59"/>
                <p:cNvSpPr txBox="1"/>
                <p:nvPr/>
              </p:nvSpPr>
              <p:spPr>
                <a:xfrm>
                  <a:off x="4005195" y="2663145"/>
                  <a:ext cx="1931922" cy="261610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US$ 768 bn.</a:t>
                  </a:r>
                  <a:endParaRPr lang="en-IN" sz="105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1" name="TextBox 60"/>
                <p:cNvSpPr txBox="1"/>
                <p:nvPr/>
              </p:nvSpPr>
              <p:spPr>
                <a:xfrm>
                  <a:off x="6176472" y="2619955"/>
                  <a:ext cx="1931922" cy="261610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US$ 680 bn.</a:t>
                  </a:r>
                  <a:endParaRPr lang="en-IN" sz="105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8539175" y="2619955"/>
                  <a:ext cx="1931922" cy="261610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US$ 592 bn.</a:t>
                  </a:r>
                  <a:endParaRPr lang="en-IN" sz="105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" name="TextBox 62"/>
                <p:cNvSpPr txBox="1"/>
                <p:nvPr/>
              </p:nvSpPr>
              <p:spPr>
                <a:xfrm>
                  <a:off x="10519872" y="2604087"/>
                  <a:ext cx="1931922" cy="261610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US$ 545 bn.</a:t>
                  </a:r>
                  <a:endParaRPr lang="en-IN" sz="105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1" name="Rounded Rectangle 40"/>
              <p:cNvSpPr/>
              <p:nvPr/>
            </p:nvSpPr>
            <p:spPr>
              <a:xfrm>
                <a:off x="1567613" y="3849253"/>
                <a:ext cx="1517848" cy="756617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42" name="Rounded Rectangle 41"/>
              <p:cNvSpPr/>
              <p:nvPr/>
            </p:nvSpPr>
            <p:spPr>
              <a:xfrm>
                <a:off x="7539188" y="3949517"/>
                <a:ext cx="1224017" cy="628634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grpSp>
            <p:nvGrpSpPr>
              <p:cNvPr id="43" name="Group 42"/>
              <p:cNvGrpSpPr/>
              <p:nvPr/>
            </p:nvGrpSpPr>
            <p:grpSpPr>
              <a:xfrm>
                <a:off x="5482322" y="3949518"/>
                <a:ext cx="1471655" cy="591464"/>
                <a:chOff x="6079759" y="1700032"/>
                <a:chExt cx="1744636" cy="701176"/>
              </a:xfrm>
            </p:grpSpPr>
            <p:sp>
              <p:nvSpPr>
                <p:cNvPr id="57" name="Rounded Rectangle 56"/>
                <p:cNvSpPr/>
                <p:nvPr/>
              </p:nvSpPr>
              <p:spPr>
                <a:xfrm>
                  <a:off x="6079759" y="1700032"/>
                  <a:ext cx="1744636" cy="701176"/>
                </a:xfrm>
                <a:prstGeom prst="roundRect">
                  <a:avLst/>
                </a:prstGeom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pic>
              <p:nvPicPr>
                <p:cNvPr id="58" name="Picture 57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88000" y="1775536"/>
                  <a:ext cx="1530987" cy="562741"/>
                </a:xfrm>
                <a:prstGeom prst="rect">
                  <a:avLst/>
                </a:prstGeom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</p:pic>
          </p:grpSp>
          <p:sp>
            <p:nvSpPr>
              <p:cNvPr id="44" name="Rounded Rectangle 43"/>
              <p:cNvSpPr/>
              <p:nvPr/>
            </p:nvSpPr>
            <p:spPr>
              <a:xfrm>
                <a:off x="9210392" y="4033387"/>
                <a:ext cx="1309632" cy="474691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45" name="Rounded Rectangle 44"/>
              <p:cNvSpPr/>
              <p:nvPr/>
            </p:nvSpPr>
            <p:spPr>
              <a:xfrm>
                <a:off x="3546657" y="3905317"/>
                <a:ext cx="1603735" cy="668361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13527" y="4131019"/>
                <a:ext cx="1101200" cy="331168"/>
              </a:xfrm>
              <a:prstGeom prst="rect">
                <a:avLst/>
              </a:prstGeom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</p:pic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62063" y="3862639"/>
                <a:ext cx="711039" cy="711039"/>
              </a:xfrm>
              <a:prstGeom prst="rect">
                <a:avLst/>
              </a:prstGeom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347" r="8411"/>
              <a:stretch/>
            </p:blipFill>
            <p:spPr>
              <a:xfrm>
                <a:off x="9320261" y="4082463"/>
                <a:ext cx="1072581" cy="359559"/>
              </a:xfrm>
              <a:prstGeom prst="rect">
                <a:avLst/>
              </a:prstGeom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</p:pic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45670" y="4031294"/>
                <a:ext cx="1398810" cy="471102"/>
              </a:xfrm>
              <a:prstGeom prst="rect">
                <a:avLst/>
              </a:prstGeom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</p:pic>
          <p:grpSp>
            <p:nvGrpSpPr>
              <p:cNvPr id="50" name="Group 49"/>
              <p:cNvGrpSpPr/>
              <p:nvPr/>
            </p:nvGrpSpPr>
            <p:grpSpPr>
              <a:xfrm>
                <a:off x="1595168" y="5085808"/>
                <a:ext cx="3108277" cy="242890"/>
                <a:chOff x="8633671" y="1137728"/>
                <a:chExt cx="3684839" cy="287944"/>
              </a:xfrm>
            </p:grpSpPr>
            <p:grpSp>
              <p:nvGrpSpPr>
                <p:cNvPr id="51" name="Group 50"/>
                <p:cNvGrpSpPr/>
                <p:nvPr/>
              </p:nvGrpSpPr>
              <p:grpSpPr>
                <a:xfrm>
                  <a:off x="8633671" y="1137728"/>
                  <a:ext cx="1651741" cy="233872"/>
                  <a:chOff x="8633671" y="1137728"/>
                  <a:chExt cx="1651741" cy="233872"/>
                </a:xfrm>
              </p:grpSpPr>
              <p:sp>
                <p:nvSpPr>
                  <p:cNvPr id="55" name="Rectangle 54"/>
                  <p:cNvSpPr/>
                  <p:nvPr/>
                </p:nvSpPr>
                <p:spPr>
                  <a:xfrm>
                    <a:off x="8633671" y="1143000"/>
                    <a:ext cx="203941" cy="2286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  <a:effectLst>
                    <a:outerShdw blurRad="107950" dist="12700" dir="5400000" algn="ctr">
                      <a:srgbClr val="000000"/>
                    </a:outerShdw>
                  </a:effectLst>
                  <a:sp3d contourW="44450" prstMaterial="matte">
                    <a:bevelT w="63500" h="63500" prst="artDeco"/>
                    <a:contourClr>
                      <a:srgbClr val="FFFFFF"/>
                    </a:contour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  <p:sp>
                <p:nvSpPr>
                  <p:cNvPr id="56" name="TextBox 55"/>
                  <p:cNvSpPr txBox="1"/>
                  <p:nvPr/>
                </p:nvSpPr>
                <p:spPr>
                  <a:xfrm>
                    <a:off x="8809892" y="1137728"/>
                    <a:ext cx="1475520" cy="23083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blurRad="107950" dist="12700" dir="5400000" algn="ctr">
                      <a:srgbClr val="000000"/>
                    </a:outerShdw>
                  </a:effectLst>
                  <a:sp3d contourW="44450" prstMaterial="matte">
                    <a:bevelT w="63500" h="63500" prst="artDeco"/>
                    <a:contourClr>
                      <a:srgbClr val="FFFFFF"/>
                    </a:contourClr>
                  </a:sp3d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900" b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Tech/IT Company</a:t>
                    </a:r>
                    <a:endParaRPr lang="en-IN" sz="8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52" name="Group 51"/>
                <p:cNvGrpSpPr/>
                <p:nvPr/>
              </p:nvGrpSpPr>
              <p:grpSpPr>
                <a:xfrm>
                  <a:off x="10236636" y="1152023"/>
                  <a:ext cx="2081874" cy="273649"/>
                  <a:chOff x="8633670" y="1137726"/>
                  <a:chExt cx="2081874" cy="273649"/>
                </a:xfrm>
              </p:grpSpPr>
              <p:sp>
                <p:nvSpPr>
                  <p:cNvPr id="53" name="Rectangle 52"/>
                  <p:cNvSpPr/>
                  <p:nvPr/>
                </p:nvSpPr>
                <p:spPr>
                  <a:xfrm>
                    <a:off x="8633670" y="1143000"/>
                    <a:ext cx="203942" cy="228601"/>
                  </a:xfrm>
                  <a:prstGeom prst="rect">
                    <a:avLst/>
                  </a:prstGeom>
                  <a:solidFill>
                    <a:srgbClr val="942825"/>
                  </a:solidFill>
                  <a:ln>
                    <a:noFill/>
                  </a:ln>
                  <a:effectLst>
                    <a:outerShdw blurRad="107950" dist="12700" dir="5400000" algn="ctr">
                      <a:srgbClr val="000000"/>
                    </a:outerShdw>
                  </a:effectLst>
                  <a:sp3d contourW="44450" prstMaterial="matte">
                    <a:bevelT w="63500" h="63500" prst="artDeco"/>
                    <a:contourClr>
                      <a:srgbClr val="FFFFFF"/>
                    </a:contour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8809891" y="1137726"/>
                    <a:ext cx="1905653" cy="27364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blurRad="107950" dist="12700" dir="5400000" algn="ctr">
                      <a:srgbClr val="000000"/>
                    </a:outerShdw>
                  </a:effectLst>
                  <a:sp3d contourW="44450" prstMaterial="matte">
                    <a:bevelT w="63500" h="63500" prst="artDeco"/>
                    <a:contourClr>
                      <a:srgbClr val="FFFFFF"/>
                    </a:contourClr>
                  </a:sp3d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900" b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Non-Tech Company</a:t>
                    </a:r>
                    <a:endParaRPr lang="en-IN" sz="8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</p:grpSp>
      </p:grpSp>
      <p:grpSp>
        <p:nvGrpSpPr>
          <p:cNvPr id="67" name="Group 66"/>
          <p:cNvGrpSpPr/>
          <p:nvPr/>
        </p:nvGrpSpPr>
        <p:grpSpPr>
          <a:xfrm rot="20858221">
            <a:off x="1520246" y="1526895"/>
            <a:ext cx="9472128" cy="3177803"/>
            <a:chOff x="320591" y="1254929"/>
            <a:chExt cx="4963872" cy="1267405"/>
          </a:xfrm>
        </p:grpSpPr>
        <p:grpSp>
          <p:nvGrpSpPr>
            <p:cNvPr id="68" name="Group 67"/>
            <p:cNvGrpSpPr/>
            <p:nvPr/>
          </p:nvGrpSpPr>
          <p:grpSpPr>
            <a:xfrm>
              <a:off x="320591" y="1254929"/>
              <a:ext cx="4963872" cy="1267405"/>
              <a:chOff x="226899" y="1030117"/>
              <a:chExt cx="4963872" cy="1267405"/>
            </a:xfrm>
          </p:grpSpPr>
          <p:sp>
            <p:nvSpPr>
              <p:cNvPr id="70" name="Right Triangle 69"/>
              <p:cNvSpPr/>
              <p:nvPr/>
            </p:nvSpPr>
            <p:spPr>
              <a:xfrm rot="18872000">
                <a:off x="271801" y="1793910"/>
                <a:ext cx="216832" cy="216832"/>
              </a:xfrm>
              <a:prstGeom prst="roundRect">
                <a:avLst/>
              </a:prstGeom>
              <a:solidFill>
                <a:srgbClr val="B20E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4000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423297" y="1030117"/>
                <a:ext cx="4767474" cy="1267405"/>
              </a:xfrm>
              <a:prstGeom prst="round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4000"/>
              </a:p>
            </p:txBody>
          </p:sp>
          <p:sp>
            <p:nvSpPr>
              <p:cNvPr id="72" name="Pentagon 71"/>
              <p:cNvSpPr/>
              <p:nvPr/>
            </p:nvSpPr>
            <p:spPr>
              <a:xfrm>
                <a:off x="226899" y="1446697"/>
                <a:ext cx="709206" cy="448321"/>
              </a:xfrm>
              <a:prstGeom prst="roundRect">
                <a:avLst/>
              </a:prstGeom>
              <a:gradFill flip="none" rotWithShape="1">
                <a:gsLst>
                  <a:gs pos="0">
                    <a:srgbClr val="ED1847">
                      <a:shade val="30000"/>
                      <a:satMod val="115000"/>
                    </a:srgbClr>
                  </a:gs>
                  <a:gs pos="56000">
                    <a:srgbClr val="ED1847">
                      <a:shade val="67500"/>
                      <a:satMod val="115000"/>
                    </a:srgbClr>
                  </a:gs>
                  <a:gs pos="90000">
                    <a:srgbClr val="ED1847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ln>
                <a:noFill/>
              </a:ln>
              <a:effectLst>
                <a:outerShdw blurRad="88900" dist="38100" dir="5400000" sx="103000" sy="103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4000"/>
              </a:p>
            </p:txBody>
          </p:sp>
        </p:grpSp>
        <p:sp>
          <p:nvSpPr>
            <p:cNvPr id="69" name="TextBox 68"/>
            <p:cNvSpPr txBox="1"/>
            <p:nvPr/>
          </p:nvSpPr>
          <p:spPr>
            <a:xfrm>
              <a:off x="1020712" y="1427235"/>
              <a:ext cx="4145083" cy="896341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normalizeH="1" dirty="0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70</a:t>
              </a:r>
              <a:r>
                <a:rPr lang="en-US" sz="3600" b="1" normalizeH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  <a:r>
                <a:rPr lang="en-US" sz="36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of leaders </a:t>
              </a:r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in all sectors may be disrupted in the </a:t>
              </a:r>
              <a:r>
                <a:rPr lang="en-US" sz="36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next 10 </a:t>
              </a:r>
              <a:r>
                <a:rPr lang="en-US" sz="3600" b="1" dirty="0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years… </a:t>
              </a:r>
              <a:r>
                <a:rPr lang="en-US" sz="3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Tech Disruption at Work!</a:t>
              </a:r>
              <a:endParaRPr lang="en-IN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824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08CB-31FC-428D-AF0E-D314250C3007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2050" name="Picture 2" descr="Image result for leading digit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46" y="0"/>
            <a:ext cx="8695357" cy="652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837612" y="1524000"/>
            <a:ext cx="3200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Digital Transformation is profoundly reshaping the boundaries of </a:t>
            </a:r>
            <a:r>
              <a:rPr lang="en-US" sz="3600" dirty="0" smtClean="0"/>
              <a:t>competition…</a:t>
            </a:r>
            <a:endParaRPr lang="en-IN" sz="3600" dirty="0"/>
          </a:p>
        </p:txBody>
      </p:sp>
    </p:spTree>
    <p:extLst>
      <p:ext uri="{BB962C8B-B14F-4D97-AF65-F5344CB8AC3E}">
        <p14:creationId xmlns:p14="http://schemas.microsoft.com/office/powerpoint/2010/main" val="84646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08CB-31FC-428D-AF0E-D314250C300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0812" y="65406"/>
            <a:ext cx="1059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Shifts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eshaping Businesses</a:t>
            </a:r>
            <a:endParaRPr lang="en-I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04793" y="739867"/>
            <a:ext cx="11452505" cy="954107"/>
            <a:chOff x="5408612" y="1156132"/>
            <a:chExt cx="6983858" cy="793984"/>
          </a:xfrm>
        </p:grpSpPr>
        <p:grpSp>
          <p:nvGrpSpPr>
            <p:cNvPr id="9" name="Group 8"/>
            <p:cNvGrpSpPr/>
            <p:nvPr/>
          </p:nvGrpSpPr>
          <p:grpSpPr>
            <a:xfrm>
              <a:off x="5408612" y="1174551"/>
              <a:ext cx="6793948" cy="760714"/>
              <a:chOff x="259323" y="952013"/>
              <a:chExt cx="6793948" cy="760714"/>
            </a:xfrm>
          </p:grpSpPr>
          <p:sp>
            <p:nvSpPr>
              <p:cNvPr id="11" name="Right Triangle 10"/>
              <p:cNvSpPr/>
              <p:nvPr/>
            </p:nvSpPr>
            <p:spPr>
              <a:xfrm rot="18872000">
                <a:off x="304225" y="1463031"/>
                <a:ext cx="216832" cy="216832"/>
              </a:xfrm>
              <a:prstGeom prst="rtTriangle">
                <a:avLst/>
              </a:prstGeom>
              <a:solidFill>
                <a:srgbClr val="B20E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423295" y="952013"/>
                <a:ext cx="6629976" cy="76071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3" name="Pentagon 12"/>
              <p:cNvSpPr/>
              <p:nvPr/>
            </p:nvSpPr>
            <p:spPr>
              <a:xfrm>
                <a:off x="259323" y="1050159"/>
                <a:ext cx="609600" cy="513980"/>
              </a:xfrm>
              <a:prstGeom prst="homePlate">
                <a:avLst/>
              </a:prstGeom>
              <a:gradFill flip="none" rotWithShape="1">
                <a:gsLst>
                  <a:gs pos="0">
                    <a:srgbClr val="ED1847">
                      <a:shade val="30000"/>
                      <a:satMod val="115000"/>
                    </a:srgbClr>
                  </a:gs>
                  <a:gs pos="56000">
                    <a:srgbClr val="ED1847">
                      <a:shade val="67500"/>
                      <a:satMod val="115000"/>
                    </a:srgbClr>
                  </a:gs>
                  <a:gs pos="90000">
                    <a:srgbClr val="ED1847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ln>
                <a:noFill/>
              </a:ln>
              <a:effectLst>
                <a:outerShdw blurRad="88900" dist="38100" dir="5400000" sx="103000" sy="103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1</a:t>
                </a:r>
                <a:endParaRPr lang="en-IN" dirty="0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6048693" y="1156132"/>
              <a:ext cx="6343777" cy="793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Product/ Services Centric Business Model to Experience First</a:t>
              </a:r>
              <a:endParaRPr lang="en-IN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27697" y="2032140"/>
            <a:ext cx="11435009" cy="656368"/>
            <a:chOff x="5408612" y="1157916"/>
            <a:chExt cx="6973189" cy="793983"/>
          </a:xfrm>
        </p:grpSpPr>
        <p:grpSp>
          <p:nvGrpSpPr>
            <p:cNvPr id="23" name="Group 22"/>
            <p:cNvGrpSpPr/>
            <p:nvPr/>
          </p:nvGrpSpPr>
          <p:grpSpPr>
            <a:xfrm>
              <a:off x="5408612" y="1174551"/>
              <a:ext cx="6793948" cy="760714"/>
              <a:chOff x="259323" y="952013"/>
              <a:chExt cx="6793948" cy="760714"/>
            </a:xfrm>
          </p:grpSpPr>
          <p:sp>
            <p:nvSpPr>
              <p:cNvPr id="25" name="Right Triangle 24"/>
              <p:cNvSpPr/>
              <p:nvPr/>
            </p:nvSpPr>
            <p:spPr>
              <a:xfrm rot="18872000">
                <a:off x="304225" y="1463031"/>
                <a:ext cx="216832" cy="216832"/>
              </a:xfrm>
              <a:prstGeom prst="rtTriangle">
                <a:avLst/>
              </a:prstGeom>
              <a:solidFill>
                <a:srgbClr val="B20E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423295" y="952013"/>
                <a:ext cx="6629976" cy="76071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7" name="Pentagon 26"/>
              <p:cNvSpPr/>
              <p:nvPr/>
            </p:nvSpPr>
            <p:spPr>
              <a:xfrm>
                <a:off x="259323" y="1050159"/>
                <a:ext cx="609600" cy="513980"/>
              </a:xfrm>
              <a:prstGeom prst="homePlate">
                <a:avLst/>
              </a:prstGeom>
              <a:gradFill flip="none" rotWithShape="1">
                <a:gsLst>
                  <a:gs pos="0">
                    <a:srgbClr val="ED1847">
                      <a:shade val="30000"/>
                      <a:satMod val="115000"/>
                    </a:srgbClr>
                  </a:gs>
                  <a:gs pos="56000">
                    <a:srgbClr val="ED1847">
                      <a:shade val="67500"/>
                      <a:satMod val="115000"/>
                    </a:srgbClr>
                  </a:gs>
                  <a:gs pos="90000">
                    <a:srgbClr val="ED1847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ln>
                <a:noFill/>
              </a:ln>
              <a:effectLst>
                <a:outerShdw blurRad="88900" dist="38100" dir="5400000" sx="103000" sy="103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2</a:t>
                </a:r>
                <a:endParaRPr lang="en-IN" dirty="0"/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6038024" y="1157916"/>
              <a:ext cx="6343777" cy="7939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From Consumption to Co-Creation/Collaborative Economy</a:t>
              </a:r>
              <a:endParaRPr lang="en-IN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92273" y="2999944"/>
            <a:ext cx="11435009" cy="954107"/>
            <a:chOff x="5408612" y="1157916"/>
            <a:chExt cx="6973189" cy="793983"/>
          </a:xfrm>
        </p:grpSpPr>
        <p:grpSp>
          <p:nvGrpSpPr>
            <p:cNvPr id="29" name="Group 28"/>
            <p:cNvGrpSpPr/>
            <p:nvPr/>
          </p:nvGrpSpPr>
          <p:grpSpPr>
            <a:xfrm>
              <a:off x="5408612" y="1174551"/>
              <a:ext cx="6793948" cy="760714"/>
              <a:chOff x="259323" y="952013"/>
              <a:chExt cx="6793948" cy="760714"/>
            </a:xfrm>
          </p:grpSpPr>
          <p:sp>
            <p:nvSpPr>
              <p:cNvPr id="31" name="Right Triangle 30"/>
              <p:cNvSpPr/>
              <p:nvPr/>
            </p:nvSpPr>
            <p:spPr>
              <a:xfrm rot="18872000">
                <a:off x="304225" y="1463031"/>
                <a:ext cx="216832" cy="216832"/>
              </a:xfrm>
              <a:prstGeom prst="rtTriangle">
                <a:avLst/>
              </a:prstGeom>
              <a:solidFill>
                <a:srgbClr val="B20E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423295" y="952013"/>
                <a:ext cx="6629976" cy="76071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3" name="Pentagon 32"/>
              <p:cNvSpPr/>
              <p:nvPr/>
            </p:nvSpPr>
            <p:spPr>
              <a:xfrm>
                <a:off x="259323" y="1050159"/>
                <a:ext cx="609600" cy="513980"/>
              </a:xfrm>
              <a:prstGeom prst="homePlate">
                <a:avLst/>
              </a:prstGeom>
              <a:gradFill flip="none" rotWithShape="1">
                <a:gsLst>
                  <a:gs pos="0">
                    <a:srgbClr val="ED1847">
                      <a:shade val="30000"/>
                      <a:satMod val="115000"/>
                    </a:srgbClr>
                  </a:gs>
                  <a:gs pos="56000">
                    <a:srgbClr val="ED1847">
                      <a:shade val="67500"/>
                      <a:satMod val="115000"/>
                    </a:srgbClr>
                  </a:gs>
                  <a:gs pos="90000">
                    <a:srgbClr val="ED1847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ln>
                <a:noFill/>
              </a:ln>
              <a:effectLst>
                <a:outerShdw blurRad="88900" dist="38100" dir="5400000" sx="103000" sy="103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3</a:t>
                </a:r>
                <a:endParaRPr lang="en-IN" dirty="0"/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6038024" y="1157916"/>
              <a:ext cx="6343777" cy="7939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Closed Innovation to Open Innovation /Strategic Partnerships</a:t>
              </a:r>
              <a:endParaRPr lang="en-IN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88943" y="4362913"/>
            <a:ext cx="11381063" cy="590087"/>
            <a:chOff x="5408612" y="1174550"/>
            <a:chExt cx="6940292" cy="760714"/>
          </a:xfrm>
        </p:grpSpPr>
        <p:grpSp>
          <p:nvGrpSpPr>
            <p:cNvPr id="36" name="Group 35"/>
            <p:cNvGrpSpPr/>
            <p:nvPr/>
          </p:nvGrpSpPr>
          <p:grpSpPr>
            <a:xfrm>
              <a:off x="5408612" y="1174550"/>
              <a:ext cx="6793948" cy="760714"/>
              <a:chOff x="259323" y="952012"/>
              <a:chExt cx="6793948" cy="760714"/>
            </a:xfrm>
          </p:grpSpPr>
          <p:sp>
            <p:nvSpPr>
              <p:cNvPr id="38" name="Right Triangle 37"/>
              <p:cNvSpPr/>
              <p:nvPr/>
            </p:nvSpPr>
            <p:spPr>
              <a:xfrm rot="18872000">
                <a:off x="304225" y="1463031"/>
                <a:ext cx="216832" cy="216832"/>
              </a:xfrm>
              <a:prstGeom prst="rtTriangle">
                <a:avLst/>
              </a:prstGeom>
              <a:solidFill>
                <a:srgbClr val="B20E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423295" y="952012"/>
                <a:ext cx="6629976" cy="76071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40" name="Pentagon 39"/>
              <p:cNvSpPr/>
              <p:nvPr/>
            </p:nvSpPr>
            <p:spPr>
              <a:xfrm>
                <a:off x="259323" y="1050158"/>
                <a:ext cx="609600" cy="513980"/>
              </a:xfrm>
              <a:prstGeom prst="homePlate">
                <a:avLst/>
              </a:prstGeom>
              <a:gradFill flip="none" rotWithShape="1">
                <a:gsLst>
                  <a:gs pos="0">
                    <a:srgbClr val="ED1847">
                      <a:shade val="30000"/>
                      <a:satMod val="115000"/>
                    </a:srgbClr>
                  </a:gs>
                  <a:gs pos="56000">
                    <a:srgbClr val="ED1847">
                      <a:shade val="67500"/>
                      <a:satMod val="115000"/>
                    </a:srgbClr>
                  </a:gs>
                  <a:gs pos="90000">
                    <a:srgbClr val="ED1847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ln>
                <a:noFill/>
              </a:ln>
              <a:effectLst>
                <a:outerShdw blurRad="88900" dist="38100" dir="5400000" sx="103000" sy="103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4</a:t>
                </a:r>
                <a:endParaRPr lang="en-IN" dirty="0"/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6005127" y="1194050"/>
              <a:ext cx="6343777" cy="4354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Value based on Trust, Experience, Scale….</a:t>
              </a:r>
              <a:endParaRPr lang="en-IN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88943" y="5334067"/>
            <a:ext cx="11381063" cy="590087"/>
            <a:chOff x="5408612" y="1174550"/>
            <a:chExt cx="6940292" cy="760714"/>
          </a:xfrm>
        </p:grpSpPr>
        <p:grpSp>
          <p:nvGrpSpPr>
            <p:cNvPr id="44" name="Group 43"/>
            <p:cNvGrpSpPr/>
            <p:nvPr/>
          </p:nvGrpSpPr>
          <p:grpSpPr>
            <a:xfrm>
              <a:off x="5408612" y="1174550"/>
              <a:ext cx="6793948" cy="760714"/>
              <a:chOff x="259323" y="952012"/>
              <a:chExt cx="6793948" cy="760714"/>
            </a:xfrm>
          </p:grpSpPr>
          <p:sp>
            <p:nvSpPr>
              <p:cNvPr id="46" name="Right Triangle 45"/>
              <p:cNvSpPr/>
              <p:nvPr/>
            </p:nvSpPr>
            <p:spPr>
              <a:xfrm rot="18872000">
                <a:off x="304225" y="1463031"/>
                <a:ext cx="216832" cy="216832"/>
              </a:xfrm>
              <a:prstGeom prst="rtTriangle">
                <a:avLst/>
              </a:prstGeom>
              <a:solidFill>
                <a:srgbClr val="B20E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423295" y="952012"/>
                <a:ext cx="6629976" cy="76071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48" name="Pentagon 47"/>
              <p:cNvSpPr/>
              <p:nvPr/>
            </p:nvSpPr>
            <p:spPr>
              <a:xfrm>
                <a:off x="259323" y="1050158"/>
                <a:ext cx="609600" cy="513980"/>
              </a:xfrm>
              <a:prstGeom prst="homePlate">
                <a:avLst/>
              </a:prstGeom>
              <a:gradFill flip="none" rotWithShape="1">
                <a:gsLst>
                  <a:gs pos="0">
                    <a:srgbClr val="ED1847">
                      <a:shade val="30000"/>
                      <a:satMod val="115000"/>
                    </a:srgbClr>
                  </a:gs>
                  <a:gs pos="56000">
                    <a:srgbClr val="ED1847">
                      <a:shade val="67500"/>
                      <a:satMod val="115000"/>
                    </a:srgbClr>
                  </a:gs>
                  <a:gs pos="90000">
                    <a:srgbClr val="ED1847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ln>
                <a:noFill/>
              </a:ln>
              <a:effectLst>
                <a:outerShdw blurRad="88900" dist="38100" dir="5400000" sx="103000" sy="103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5</a:t>
                </a:r>
                <a:endParaRPr lang="en-IN" dirty="0"/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6005127" y="1194050"/>
              <a:ext cx="6343777" cy="6745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Pace of Change</a:t>
              </a:r>
              <a:endParaRPr lang="en-IN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235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332412" y="6386596"/>
            <a:ext cx="2844059" cy="365125"/>
          </a:xfrm>
        </p:spPr>
        <p:txBody>
          <a:bodyPr/>
          <a:lstStyle/>
          <a:p>
            <a:fld id="{C50408CB-31FC-428D-AF0E-D314250C300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0812" y="136228"/>
            <a:ext cx="1059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DNA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of Successful Companies</a:t>
            </a:r>
            <a:endParaRPr lang="en-I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0812" y="6456359"/>
            <a:ext cx="800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Source: MIT Sloan Management Review</a:t>
            </a:r>
            <a:endParaRPr lang="en-IN" sz="1200" dirty="0">
              <a:solidFill>
                <a:schemeClr val="bg1"/>
              </a:solidFill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560209072"/>
              </p:ext>
            </p:extLst>
          </p:nvPr>
        </p:nvGraphicFramePr>
        <p:xfrm>
          <a:off x="-1906588" y="1295400"/>
          <a:ext cx="9625541" cy="4613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Oval 9"/>
          <p:cNvSpPr/>
          <p:nvPr/>
        </p:nvSpPr>
        <p:spPr>
          <a:xfrm>
            <a:off x="1562575" y="2388149"/>
            <a:ext cx="1423460" cy="1391771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The HOW</a:t>
            </a:r>
            <a:endParaRPr lang="en-IN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014942" y="972671"/>
            <a:ext cx="24586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Digital Mastery</a:t>
            </a:r>
            <a:endParaRPr lang="en-I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Oval 14"/>
          <p:cNvSpPr/>
          <p:nvPr/>
        </p:nvSpPr>
        <p:spPr>
          <a:xfrm>
            <a:off x="303212" y="3932321"/>
            <a:ext cx="1423460" cy="1391771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The WHAT</a:t>
            </a:r>
            <a:endParaRPr lang="en-IN" sz="2000" b="1" dirty="0"/>
          </a:p>
        </p:txBody>
      </p:sp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1586375"/>
              </p:ext>
            </p:extLst>
          </p:nvPr>
        </p:nvGraphicFramePr>
        <p:xfrm>
          <a:off x="6465862" y="2116129"/>
          <a:ext cx="5205944" cy="263242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602972"/>
                <a:gridCol w="2602972"/>
              </a:tblGrid>
              <a:tr h="13162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Loss</a:t>
                      </a:r>
                      <a:endParaRPr lang="en-IN" sz="2400" b="1" dirty="0" smtClean="0"/>
                    </a:p>
                    <a:p>
                      <a:pPr algn="ctr"/>
                      <a:endParaRPr lang="en-IN" sz="2400" b="1" dirty="0"/>
                    </a:p>
                  </a:txBody>
                  <a:tcPr anchor="ctr">
                    <a:gradFill flip="none" rotWithShape="1">
                      <a:gsLst>
                        <a:gs pos="0">
                          <a:srgbClr val="961823">
                            <a:tint val="66000"/>
                            <a:satMod val="160000"/>
                          </a:srgbClr>
                        </a:gs>
                        <a:gs pos="50000">
                          <a:srgbClr val="961823">
                            <a:tint val="44500"/>
                            <a:satMod val="160000"/>
                          </a:srgbClr>
                        </a:gs>
                        <a:gs pos="100000">
                          <a:srgbClr val="961823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Profit</a:t>
                      </a:r>
                      <a:endParaRPr lang="en-IN" sz="2400" b="1" dirty="0"/>
                    </a:p>
                  </a:txBody>
                  <a:tcPr anchor="ctr">
                    <a:gradFill flip="none" rotWithShape="1">
                      <a:gsLst>
                        <a:gs pos="0">
                          <a:srgbClr val="9BBB59">
                            <a:shade val="30000"/>
                            <a:satMod val="115000"/>
                          </a:srgbClr>
                        </a:gs>
                        <a:gs pos="50000">
                          <a:srgbClr val="9BBB59">
                            <a:shade val="67500"/>
                            <a:satMod val="115000"/>
                          </a:srgbClr>
                        </a:gs>
                        <a:gs pos="100000">
                          <a:srgbClr val="9BBB59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131621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Loss</a:t>
                      </a:r>
                      <a:endParaRPr lang="en-IN" sz="2400" b="1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2"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Profit</a:t>
                      </a:r>
                      <a:endParaRPr lang="en-IN" sz="2400" b="1" dirty="0"/>
                    </a:p>
                  </a:txBody>
                  <a:tcPr anchor="ctr">
                    <a:gradFill flip="none" rotWithShape="1">
                      <a:gsLst>
                        <a:gs pos="0">
                          <a:srgbClr val="9BBB59">
                            <a:tint val="66000"/>
                            <a:satMod val="160000"/>
                          </a:srgbClr>
                        </a:gs>
                        <a:gs pos="50000">
                          <a:srgbClr val="9BBB59">
                            <a:tint val="44500"/>
                            <a:satMod val="160000"/>
                          </a:srgbClr>
                        </a:gs>
                        <a:gs pos="100000">
                          <a:srgbClr val="9BBB59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</a:tbl>
          </a:graphicData>
        </a:graphic>
      </p:graphicFrame>
      <p:cxnSp>
        <p:nvCxnSpPr>
          <p:cNvPr id="39" name="Straight Arrow Connector 38"/>
          <p:cNvCxnSpPr/>
          <p:nvPr/>
        </p:nvCxnSpPr>
        <p:spPr>
          <a:xfrm flipV="1">
            <a:off x="11114062" y="2573329"/>
            <a:ext cx="0" cy="175259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7075462" y="2573329"/>
            <a:ext cx="0" cy="175259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865889" y="2248793"/>
            <a:ext cx="568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</a:t>
            </a:r>
            <a:endParaRPr lang="en-IN" dirty="0"/>
          </a:p>
        </p:txBody>
      </p:sp>
      <p:sp>
        <p:nvSpPr>
          <p:cNvPr id="42" name="TextBox 41"/>
          <p:cNvSpPr txBox="1"/>
          <p:nvPr/>
        </p:nvSpPr>
        <p:spPr>
          <a:xfrm>
            <a:off x="6816556" y="4246560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High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0776234" y="2249665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High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0807728" y="4262208"/>
            <a:ext cx="568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</a:t>
            </a:r>
            <a:endParaRPr lang="en-IN" dirty="0"/>
          </a:p>
        </p:txBody>
      </p:sp>
      <p:sp>
        <p:nvSpPr>
          <p:cNvPr id="45" name="Right Arrow 44"/>
          <p:cNvSpPr/>
          <p:nvPr/>
        </p:nvSpPr>
        <p:spPr>
          <a:xfrm>
            <a:off x="6455198" y="4764432"/>
            <a:ext cx="5649464" cy="593691"/>
          </a:xfrm>
          <a:prstGeom prst="rightArrow">
            <a:avLst/>
          </a:prstGeom>
          <a:solidFill>
            <a:srgbClr val="7F7F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Digital Culture, Talent and Leadership</a:t>
            </a:r>
            <a:endParaRPr lang="en-IN" sz="2000" b="1" dirty="0">
              <a:solidFill>
                <a:schemeClr val="tx1"/>
              </a:solidFill>
            </a:endParaRPr>
          </a:p>
        </p:txBody>
      </p:sp>
      <p:sp>
        <p:nvSpPr>
          <p:cNvPr id="46" name="Right Arrow 45"/>
          <p:cNvSpPr/>
          <p:nvPr/>
        </p:nvSpPr>
        <p:spPr>
          <a:xfrm rot="16200000">
            <a:off x="4347445" y="3177175"/>
            <a:ext cx="3497680" cy="628627"/>
          </a:xfrm>
          <a:prstGeom prst="rightArrow">
            <a:avLst/>
          </a:prstGeom>
          <a:solidFill>
            <a:srgbClr val="7F7F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Digital Capabilities</a:t>
            </a:r>
            <a:endParaRPr lang="en-IN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83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08CB-31FC-428D-AF0E-D314250C3007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66412023"/>
              </p:ext>
            </p:extLst>
          </p:nvPr>
        </p:nvGraphicFramePr>
        <p:xfrm>
          <a:off x="715304" y="2438400"/>
          <a:ext cx="9448800" cy="1200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331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08CB-31FC-428D-AF0E-D314250C3007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89012" y="1524000"/>
            <a:ext cx="487680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3737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Global digital transformation market is expected to grow from 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US$ 445.4 </a:t>
            </a:r>
            <a:r>
              <a:rPr lang="en-US" sz="2800" dirty="0" err="1">
                <a:solidFill>
                  <a:srgbClr val="3737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Bn</a:t>
            </a:r>
            <a:r>
              <a:rPr lang="en-US" sz="2800" dirty="0">
                <a:solidFill>
                  <a:srgbClr val="3737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 in 2017 to 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US$ 2,279.4 </a:t>
            </a:r>
            <a:r>
              <a:rPr lang="en-US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Bn</a:t>
            </a:r>
            <a:r>
              <a:rPr lang="en-US" sz="2800" dirty="0">
                <a:solidFill>
                  <a:srgbClr val="3737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 by 2025 at a CAGR of 24.3% between 2018 and 2025</a:t>
            </a:r>
            <a:r>
              <a:rPr lang="en-US" sz="2800" dirty="0" smtClean="0">
                <a:solidFill>
                  <a:srgbClr val="3737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.</a:t>
            </a:r>
          </a:p>
          <a:p>
            <a:endParaRPr lang="en-US" sz="1600" dirty="0" smtClean="0">
              <a:solidFill>
                <a:srgbClr val="37373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/>
            </a:endParaRPr>
          </a:p>
          <a:p>
            <a:r>
              <a:rPr lang="en-US" sz="1600" dirty="0" smtClean="0">
                <a:solidFill>
                  <a:srgbClr val="373737"/>
                </a:solidFill>
                <a:latin typeface="Montserrat"/>
              </a:rPr>
              <a:t>Report Buyer</a:t>
            </a:r>
          </a:p>
          <a:p>
            <a:r>
              <a:rPr lang="en-IN" sz="1000" dirty="0"/>
              <a:t>https://www.prnewswire.com/news-releases/global-digital-transformation-market-is-expected-to-grow-from-us-445-4-bn-in-2017-to-us-2-279-4-bn-by-2025-at-a-cagr-of-24-3-between-2018-and-2025--300705888.html</a:t>
            </a:r>
          </a:p>
        </p:txBody>
      </p:sp>
      <p:sp>
        <p:nvSpPr>
          <p:cNvPr id="6" name="Right Triangle 5"/>
          <p:cNvSpPr/>
          <p:nvPr/>
        </p:nvSpPr>
        <p:spPr>
          <a:xfrm rot="18872000">
            <a:off x="597619" y="924669"/>
            <a:ext cx="235370" cy="257449"/>
          </a:xfrm>
          <a:prstGeom prst="rtTriangle">
            <a:avLst/>
          </a:prstGeom>
          <a:solidFill>
            <a:srgbClr val="B20E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684212" y="395698"/>
            <a:ext cx="5366458" cy="82575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Pentagon 7"/>
          <p:cNvSpPr/>
          <p:nvPr/>
        </p:nvSpPr>
        <p:spPr>
          <a:xfrm>
            <a:off x="533267" y="487537"/>
            <a:ext cx="723790" cy="557923"/>
          </a:xfrm>
          <a:prstGeom prst="homePlate">
            <a:avLst/>
          </a:prstGeom>
          <a:gradFill flip="none" rotWithShape="1">
            <a:gsLst>
              <a:gs pos="0">
                <a:srgbClr val="ED1847">
                  <a:shade val="30000"/>
                  <a:satMod val="115000"/>
                </a:srgbClr>
              </a:gs>
              <a:gs pos="56000">
                <a:srgbClr val="ED1847">
                  <a:shade val="67500"/>
                  <a:satMod val="115000"/>
                </a:srgbClr>
              </a:gs>
              <a:gs pos="90000">
                <a:srgbClr val="ED1847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>
            <a:outerShdw blurRad="88900" dist="38100" dir="5400000" sx="103000" sy="103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9" name="TextBox 8"/>
          <p:cNvSpPr txBox="1"/>
          <p:nvPr/>
        </p:nvSpPr>
        <p:spPr>
          <a:xfrm>
            <a:off x="1257057" y="512973"/>
            <a:ext cx="5400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Montserrat"/>
                <a:cs typeface="Arial" panose="020B0604020202020204" pitchFamily="34" charset="0"/>
              </a:rPr>
              <a:t>The Digital Opportunity</a:t>
            </a:r>
            <a:endParaRPr lang="en-IN" sz="2800" b="1" dirty="0">
              <a:latin typeface="Montserrat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69745" y="1893510"/>
            <a:ext cx="5257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N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/>
            </a:endParaRP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By 2022, no less than 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54%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 of all employees will require significant re- and upskilling.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713412" y="1345466"/>
            <a:ext cx="5561145" cy="825752"/>
            <a:chOff x="6462829" y="4267200"/>
            <a:chExt cx="5561145" cy="825752"/>
          </a:xfrm>
        </p:grpSpPr>
        <p:sp>
          <p:nvSpPr>
            <p:cNvPr id="11" name="Right Triangle 10"/>
            <p:cNvSpPr/>
            <p:nvPr/>
          </p:nvSpPr>
          <p:spPr>
            <a:xfrm rot="18872000">
              <a:off x="6527181" y="4810869"/>
              <a:ext cx="235370" cy="257449"/>
            </a:xfrm>
            <a:prstGeom prst="rtTriangle">
              <a:avLst/>
            </a:prstGeom>
            <a:solidFill>
              <a:srgbClr val="B20E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657516" y="4267200"/>
              <a:ext cx="5366458" cy="82575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3" name="Pentagon 12"/>
            <p:cNvSpPr/>
            <p:nvPr/>
          </p:nvSpPr>
          <p:spPr>
            <a:xfrm>
              <a:off x="6462829" y="4373737"/>
              <a:ext cx="723790" cy="557923"/>
            </a:xfrm>
            <a:prstGeom prst="homePlate">
              <a:avLst/>
            </a:prstGeom>
            <a:gradFill flip="none" rotWithShape="1">
              <a:gsLst>
                <a:gs pos="0">
                  <a:srgbClr val="ED1847">
                    <a:shade val="30000"/>
                    <a:satMod val="115000"/>
                  </a:srgbClr>
                </a:gs>
                <a:gs pos="56000">
                  <a:srgbClr val="ED1847">
                    <a:shade val="67500"/>
                    <a:satMod val="115000"/>
                  </a:srgbClr>
                </a:gs>
                <a:gs pos="90000">
                  <a:srgbClr val="ED1847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88900" dist="38100" dir="5400000" sx="103000" sy="103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437202" y="1444436"/>
            <a:ext cx="5400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Risk….</a:t>
            </a:r>
            <a:endParaRPr lang="en-IN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4176539504"/>
              </p:ext>
            </p:extLst>
          </p:nvPr>
        </p:nvGraphicFramePr>
        <p:xfrm>
          <a:off x="6014075" y="4136711"/>
          <a:ext cx="5286808" cy="20354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164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08CB-31FC-428D-AF0E-D314250C3007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266987" y="288517"/>
            <a:ext cx="4836825" cy="817681"/>
            <a:chOff x="5408612" y="1197222"/>
            <a:chExt cx="6330198" cy="760715"/>
          </a:xfrm>
        </p:grpSpPr>
        <p:grpSp>
          <p:nvGrpSpPr>
            <p:cNvPr id="17" name="Group 16"/>
            <p:cNvGrpSpPr/>
            <p:nvPr/>
          </p:nvGrpSpPr>
          <p:grpSpPr>
            <a:xfrm>
              <a:off x="5408612" y="1197222"/>
              <a:ext cx="6330198" cy="760715"/>
              <a:chOff x="259323" y="974684"/>
              <a:chExt cx="6330198" cy="760715"/>
            </a:xfrm>
          </p:grpSpPr>
          <p:sp>
            <p:nvSpPr>
              <p:cNvPr id="19" name="Right Triangle 18"/>
              <p:cNvSpPr/>
              <p:nvPr/>
            </p:nvSpPr>
            <p:spPr>
              <a:xfrm rot="18872000">
                <a:off x="304225" y="1463031"/>
                <a:ext cx="216832" cy="216832"/>
              </a:xfrm>
              <a:prstGeom prst="rtTriangle">
                <a:avLst/>
              </a:prstGeom>
              <a:solidFill>
                <a:srgbClr val="B20E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494682" y="974684"/>
                <a:ext cx="6094839" cy="76071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1" name="Pentagon 20"/>
              <p:cNvSpPr/>
              <p:nvPr/>
            </p:nvSpPr>
            <p:spPr>
              <a:xfrm>
                <a:off x="259323" y="1050159"/>
                <a:ext cx="609600" cy="513980"/>
              </a:xfrm>
              <a:prstGeom prst="homePlate">
                <a:avLst/>
              </a:prstGeom>
              <a:gradFill flip="none" rotWithShape="1">
                <a:gsLst>
                  <a:gs pos="0">
                    <a:srgbClr val="ED1847">
                      <a:shade val="30000"/>
                      <a:satMod val="115000"/>
                    </a:srgbClr>
                  </a:gs>
                  <a:gs pos="56000">
                    <a:srgbClr val="ED1847">
                      <a:shade val="67500"/>
                      <a:satMod val="115000"/>
                    </a:srgbClr>
                  </a:gs>
                  <a:gs pos="90000">
                    <a:srgbClr val="ED1847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ln>
                <a:noFill/>
              </a:ln>
              <a:effectLst>
                <a:outerShdw blurRad="88900" dist="38100" dir="5400000" sx="103000" sy="103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6039047" y="1299206"/>
              <a:ext cx="5247753" cy="4867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The Skill Challenge…</a:t>
              </a:r>
              <a:endParaRPr lang="en-IN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4612" y="1490293"/>
            <a:ext cx="11448612" cy="5202151"/>
            <a:chOff x="0" y="1309950"/>
            <a:chExt cx="11448612" cy="5202151"/>
          </a:xfrm>
        </p:grpSpPr>
        <p:grpSp>
          <p:nvGrpSpPr>
            <p:cNvPr id="5" name="Group 4"/>
            <p:cNvGrpSpPr/>
            <p:nvPr/>
          </p:nvGrpSpPr>
          <p:grpSpPr>
            <a:xfrm>
              <a:off x="0" y="1309950"/>
              <a:ext cx="11448612" cy="5202151"/>
              <a:chOff x="150812" y="1371600"/>
              <a:chExt cx="11448612" cy="5202151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817"/>
              <a:stretch/>
            </p:blipFill>
            <p:spPr>
              <a:xfrm>
                <a:off x="303211" y="1371600"/>
                <a:ext cx="11296213" cy="4648200"/>
              </a:xfrm>
              <a:prstGeom prst="rect">
                <a:avLst/>
              </a:prstGeom>
            </p:spPr>
          </p:pic>
          <p:sp>
            <p:nvSpPr>
              <p:cNvPr id="23" name="Rectangle 22"/>
              <p:cNvSpPr/>
              <p:nvPr/>
            </p:nvSpPr>
            <p:spPr>
              <a:xfrm>
                <a:off x="150812" y="6358307"/>
                <a:ext cx="2999539" cy="215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Source: Future of Jobs Survey 2018, World Economic Forum.</a:t>
                </a:r>
                <a:endParaRPr lang="en-IN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3988676" y="3352800"/>
              <a:ext cx="4038600" cy="193899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dirty="0"/>
                <a:t>75 million jobs may be displaced </a:t>
              </a:r>
              <a:r>
                <a:rPr lang="en-US" sz="2400" dirty="0" smtClean="0"/>
                <a:t>in the global workforce, </a:t>
              </a:r>
              <a:r>
                <a:rPr lang="en-US" sz="2400" dirty="0"/>
                <a:t>while 133 million additional new roles may emerge concurrently</a:t>
              </a:r>
              <a:endParaRPr lang="en-IN" sz="2400" dirty="0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812" y="1313229"/>
            <a:ext cx="10056812" cy="507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14937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08CB-31FC-428D-AF0E-D314250C3007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66987" y="288517"/>
            <a:ext cx="4836825" cy="817681"/>
            <a:chOff x="5408612" y="1197222"/>
            <a:chExt cx="6330198" cy="760715"/>
          </a:xfrm>
        </p:grpSpPr>
        <p:grpSp>
          <p:nvGrpSpPr>
            <p:cNvPr id="6" name="Group 5"/>
            <p:cNvGrpSpPr/>
            <p:nvPr/>
          </p:nvGrpSpPr>
          <p:grpSpPr>
            <a:xfrm>
              <a:off x="5408612" y="1197222"/>
              <a:ext cx="6330198" cy="760715"/>
              <a:chOff x="259323" y="974684"/>
              <a:chExt cx="6330198" cy="760715"/>
            </a:xfrm>
          </p:grpSpPr>
          <p:sp>
            <p:nvSpPr>
              <p:cNvPr id="8" name="Right Triangle 7"/>
              <p:cNvSpPr/>
              <p:nvPr/>
            </p:nvSpPr>
            <p:spPr>
              <a:xfrm rot="18872000">
                <a:off x="304225" y="1463031"/>
                <a:ext cx="216832" cy="216832"/>
              </a:xfrm>
              <a:prstGeom prst="rtTriangle">
                <a:avLst/>
              </a:prstGeom>
              <a:solidFill>
                <a:srgbClr val="B20E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494682" y="974684"/>
                <a:ext cx="6094839" cy="76071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0" name="Pentagon 9"/>
              <p:cNvSpPr/>
              <p:nvPr/>
            </p:nvSpPr>
            <p:spPr>
              <a:xfrm>
                <a:off x="259323" y="1050159"/>
                <a:ext cx="609600" cy="513980"/>
              </a:xfrm>
              <a:prstGeom prst="homePlate">
                <a:avLst/>
              </a:prstGeom>
              <a:gradFill flip="none" rotWithShape="1">
                <a:gsLst>
                  <a:gs pos="0">
                    <a:srgbClr val="ED1847">
                      <a:shade val="30000"/>
                      <a:satMod val="115000"/>
                    </a:srgbClr>
                  </a:gs>
                  <a:gs pos="56000">
                    <a:srgbClr val="ED1847">
                      <a:shade val="67500"/>
                      <a:satMod val="115000"/>
                    </a:srgbClr>
                  </a:gs>
                  <a:gs pos="90000">
                    <a:srgbClr val="ED1847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ln>
                <a:noFill/>
              </a:ln>
              <a:effectLst>
                <a:outerShdw blurRad="88900" dist="38100" dir="5400000" sx="103000" sy="103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5973148" y="1212007"/>
              <a:ext cx="5665934" cy="4867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The Industry Response</a:t>
              </a:r>
              <a:endParaRPr lang="en-IN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979586" y="215894"/>
            <a:ext cx="617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Companies in India are looking at 3 key strategies of skilling/upskilling to deal with digital transformation: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1252474318"/>
              </p:ext>
            </p:extLst>
          </p:nvPr>
        </p:nvGraphicFramePr>
        <p:xfrm>
          <a:off x="5426635" y="1071137"/>
          <a:ext cx="6629394" cy="4051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6856412" y="2395093"/>
            <a:ext cx="4195133" cy="4462907"/>
            <a:chOff x="7978580" y="466959"/>
            <a:chExt cx="4195133" cy="4462907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8580" y="466959"/>
              <a:ext cx="4195133" cy="4462907"/>
            </a:xfrm>
            <a:prstGeom prst="rect">
              <a:avLst/>
            </a:prstGeom>
          </p:spPr>
        </p:pic>
        <p:sp>
          <p:nvSpPr>
            <p:cNvPr id="21" name="Title 1"/>
            <p:cNvSpPr txBox="1">
              <a:spLocks/>
            </p:cNvSpPr>
            <p:nvPr/>
          </p:nvSpPr>
          <p:spPr>
            <a:xfrm rot="828956">
              <a:off x="8529901" y="2207785"/>
              <a:ext cx="3354910" cy="6858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Klavika Md" pitchFamily="50" charset="0"/>
                  <a:ea typeface="+mj-ea"/>
                  <a:cs typeface="+mj-cs"/>
                </a:defRPr>
              </a:lvl1pPr>
            </a:lstStyle>
            <a:p>
              <a:r>
                <a:rPr lang="en-US" sz="3200" b="1" dirty="0">
                  <a:solidFill>
                    <a:schemeClr val="accent4">
                      <a:lumMod val="50000"/>
                    </a:schemeClr>
                  </a:solidFill>
                  <a:latin typeface="+mn-lt"/>
                </a:rPr>
                <a:t>~</a:t>
              </a:r>
              <a:r>
                <a:rPr lang="en-US" sz="3200" b="1" dirty="0" smtClean="0">
                  <a:solidFill>
                    <a:schemeClr val="accent4">
                      <a:lumMod val="50000"/>
                    </a:schemeClr>
                  </a:solidFill>
                  <a:latin typeface="+mn-lt"/>
                </a:rPr>
                <a:t>Rs10,000 </a:t>
              </a:r>
              <a:r>
                <a:rPr lang="en-US" sz="3200" b="1" dirty="0">
                  <a:solidFill>
                    <a:schemeClr val="accent4">
                      <a:lumMod val="50000"/>
                    </a:schemeClr>
                  </a:solidFill>
                  <a:latin typeface="+mn-lt"/>
                </a:rPr>
                <a:t>Crores Investment on </a:t>
              </a:r>
              <a:r>
                <a:rPr lang="en-US" sz="3200" b="1" dirty="0" smtClean="0">
                  <a:solidFill>
                    <a:schemeClr val="accent4">
                      <a:lumMod val="50000"/>
                    </a:schemeClr>
                  </a:solidFill>
                  <a:latin typeface="+mn-lt"/>
                </a:rPr>
                <a:t>Skilling &amp; </a:t>
              </a:r>
              <a:r>
                <a:rPr lang="en-US" sz="3200" b="1" dirty="0" err="1" smtClean="0">
                  <a:solidFill>
                    <a:schemeClr val="accent4">
                      <a:lumMod val="50000"/>
                    </a:schemeClr>
                  </a:solidFill>
                  <a:latin typeface="+mn-lt"/>
                </a:rPr>
                <a:t>Devlpt</a:t>
              </a:r>
              <a:r>
                <a:rPr lang="en-US" sz="3200" b="1" dirty="0" smtClean="0">
                  <a:solidFill>
                    <a:schemeClr val="accent4">
                      <a:lumMod val="50000"/>
                    </a:schemeClr>
                  </a:solidFill>
                  <a:latin typeface="+mn-lt"/>
                </a:rPr>
                <a:t> </a:t>
              </a:r>
              <a:r>
                <a:rPr lang="en-US" sz="3200" b="1" dirty="0">
                  <a:solidFill>
                    <a:schemeClr val="accent4">
                      <a:lumMod val="50000"/>
                    </a:schemeClr>
                  </a:solidFill>
                  <a:latin typeface="+mn-lt"/>
                </a:rPr>
                <a:t>– IT Industry</a:t>
              </a:r>
            </a:p>
          </p:txBody>
        </p:sp>
      </p:grpSp>
      <p:sp>
        <p:nvSpPr>
          <p:cNvPr id="25" name="Rectangle 24"/>
          <p:cNvSpPr/>
          <p:nvPr/>
        </p:nvSpPr>
        <p:spPr>
          <a:xfrm>
            <a:off x="5443384" y="6526696"/>
            <a:ext cx="299953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Future of Jobs Survey 2018, World Economic Forum.</a:t>
            </a:r>
            <a:endParaRPr lang="en-IN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34" y="1171433"/>
            <a:ext cx="4463552" cy="516347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15919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4420</TotalTime>
  <Words>881</Words>
  <Application>Microsoft Office PowerPoint</Application>
  <PresentationFormat>Custom</PresentationFormat>
  <Paragraphs>141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Avenir</vt:lpstr>
      <vt:lpstr>Calibri</vt:lpstr>
      <vt:lpstr>Klavika Md</vt:lpstr>
      <vt:lpstr>Klavika Rg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Smita@nasscom.in</dc:creator>
  <cp:lastModifiedBy>Debjani Ghosh</cp:lastModifiedBy>
  <cp:revision>251</cp:revision>
  <dcterms:created xsi:type="dcterms:W3CDTF">2018-07-17T11:08:43Z</dcterms:created>
  <dcterms:modified xsi:type="dcterms:W3CDTF">2019-01-06T13:29:09Z</dcterms:modified>
</cp:coreProperties>
</file>