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8"/>
  </p:notesMasterIdLst>
  <p:sldIdLst>
    <p:sldId id="468" r:id="rId2"/>
    <p:sldId id="270" r:id="rId3"/>
    <p:sldId id="303" r:id="rId4"/>
    <p:sldId id="461" r:id="rId5"/>
    <p:sldId id="304" r:id="rId6"/>
    <p:sldId id="302" r:id="rId7"/>
    <p:sldId id="466" r:id="rId8"/>
    <p:sldId id="458" r:id="rId9"/>
    <p:sldId id="463" r:id="rId10"/>
    <p:sldId id="307" r:id="rId11"/>
    <p:sldId id="456" r:id="rId12"/>
    <p:sldId id="308" r:id="rId13"/>
    <p:sldId id="460" r:id="rId14"/>
    <p:sldId id="462" r:id="rId15"/>
    <p:sldId id="467" r:id="rId16"/>
    <p:sldId id="465" r:id="rId17"/>
    <p:sldId id="464" r:id="rId18"/>
    <p:sldId id="279" r:id="rId19"/>
    <p:sldId id="459" r:id="rId20"/>
    <p:sldId id="280" r:id="rId21"/>
    <p:sldId id="281" r:id="rId22"/>
    <p:sldId id="284" r:id="rId23"/>
    <p:sldId id="285" r:id="rId24"/>
    <p:sldId id="457" r:id="rId25"/>
    <p:sldId id="286" r:id="rId26"/>
    <p:sldId id="297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9A"/>
    <a:srgbClr val="FF6600"/>
    <a:srgbClr val="0070C0"/>
    <a:srgbClr val="58BE85"/>
    <a:srgbClr val="8255A3"/>
    <a:srgbClr val="FF0066"/>
    <a:srgbClr val="EE3275"/>
    <a:srgbClr val="006FBA"/>
    <a:srgbClr val="FFFFFF"/>
    <a:srgbClr val="C5A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343" autoAdjust="0"/>
  </p:normalViewPr>
  <p:slideViewPr>
    <p:cSldViewPr snapToGrid="0">
      <p:cViewPr varScale="1">
        <p:scale>
          <a:sx n="92" d="100"/>
          <a:sy n="92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270497-1D1D-4D02-AD09-BA2652FE37C9}" type="doc">
      <dgm:prSet loTypeId="urn:microsoft.com/office/officeart/2005/8/layout/chevron1" loCatId="process" qsTypeId="urn:microsoft.com/office/officeart/2005/8/quickstyle/simple5" qsCatId="simple" csTypeId="urn:microsoft.com/office/officeart/2005/8/colors/colorful5" csCatId="colorful" phldr="1"/>
      <dgm:spPr/>
    </dgm:pt>
    <dgm:pt modelId="{BA4929C4-DCB4-4179-890B-F041255AA2F5}">
      <dgm:prSet phldrT="[Text]"/>
      <dgm:spPr/>
      <dgm:t>
        <a:bodyPr/>
        <a:lstStyle/>
        <a:p>
          <a:r>
            <a:rPr lang="en-US" dirty="0" smtClean="0"/>
            <a:t>Co-design with Customers</a:t>
          </a:r>
          <a:endParaRPr lang="en-US" dirty="0"/>
        </a:p>
      </dgm:t>
    </dgm:pt>
    <dgm:pt modelId="{CDC35DA1-2EDD-4409-86CC-F0BCAEEE3420}" type="parTrans" cxnId="{6833CFF4-E888-45C7-B17B-C29337291608}">
      <dgm:prSet/>
      <dgm:spPr/>
      <dgm:t>
        <a:bodyPr/>
        <a:lstStyle/>
        <a:p>
          <a:endParaRPr lang="en-US"/>
        </a:p>
      </dgm:t>
    </dgm:pt>
    <dgm:pt modelId="{3C1D9BC1-CD4C-4C98-91BD-CF25E5E90D7B}" type="sibTrans" cxnId="{6833CFF4-E888-45C7-B17B-C29337291608}">
      <dgm:prSet/>
      <dgm:spPr/>
      <dgm:t>
        <a:bodyPr/>
        <a:lstStyle/>
        <a:p>
          <a:endParaRPr lang="en-US"/>
        </a:p>
      </dgm:t>
    </dgm:pt>
    <dgm:pt modelId="{F2509875-18BE-4D69-AB17-5FF88D13B2A7}">
      <dgm:prSet phldrT="[Text]"/>
      <dgm:spPr/>
      <dgm:t>
        <a:bodyPr/>
        <a:lstStyle/>
        <a:p>
          <a:r>
            <a:rPr lang="en-US" dirty="0" smtClean="0"/>
            <a:t>Build</a:t>
          </a:r>
          <a:endParaRPr lang="en-US" dirty="0"/>
        </a:p>
      </dgm:t>
    </dgm:pt>
    <dgm:pt modelId="{D346B815-F169-407B-96AC-C5660D4189A1}" type="parTrans" cxnId="{F62FE864-5B0A-45F4-BD7E-CC718DB02D9D}">
      <dgm:prSet/>
      <dgm:spPr/>
      <dgm:t>
        <a:bodyPr/>
        <a:lstStyle/>
        <a:p>
          <a:endParaRPr lang="en-US"/>
        </a:p>
      </dgm:t>
    </dgm:pt>
    <dgm:pt modelId="{95C5F8B4-D41E-49AD-AE4B-854109EE2414}" type="sibTrans" cxnId="{F62FE864-5B0A-45F4-BD7E-CC718DB02D9D}">
      <dgm:prSet/>
      <dgm:spPr/>
      <dgm:t>
        <a:bodyPr/>
        <a:lstStyle/>
        <a:p>
          <a:endParaRPr lang="en-US"/>
        </a:p>
      </dgm:t>
    </dgm:pt>
    <dgm:pt modelId="{15405A65-612B-4E2A-87BE-1CA2EB6503CA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461172A5-6E1F-467E-AE8E-6154DDD2921C}" type="parTrans" cxnId="{F8D00149-DE2B-403C-993C-6141975294AE}">
      <dgm:prSet/>
      <dgm:spPr/>
      <dgm:t>
        <a:bodyPr/>
        <a:lstStyle/>
        <a:p>
          <a:endParaRPr lang="en-US"/>
        </a:p>
      </dgm:t>
    </dgm:pt>
    <dgm:pt modelId="{47CA3A9F-147F-41F4-8BEC-2A2180DFDC43}" type="sibTrans" cxnId="{F8D00149-DE2B-403C-993C-6141975294AE}">
      <dgm:prSet/>
      <dgm:spPr/>
      <dgm:t>
        <a:bodyPr/>
        <a:lstStyle/>
        <a:p>
          <a:endParaRPr lang="en-US"/>
        </a:p>
      </dgm:t>
    </dgm:pt>
    <dgm:pt modelId="{7826C193-2F61-40AA-BFA4-5A15231097AA}" type="pres">
      <dgm:prSet presAssocID="{5B270497-1D1D-4D02-AD09-BA2652FE37C9}" presName="Name0" presStyleCnt="0">
        <dgm:presLayoutVars>
          <dgm:dir/>
          <dgm:animLvl val="lvl"/>
          <dgm:resizeHandles val="exact"/>
        </dgm:presLayoutVars>
      </dgm:prSet>
      <dgm:spPr/>
    </dgm:pt>
    <dgm:pt modelId="{E8A30EF9-9F1C-4977-B0D8-AC264603D994}" type="pres">
      <dgm:prSet presAssocID="{BA4929C4-DCB4-4179-890B-F041255AA2F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9F1A9-75DA-4FAC-B061-290716CD5FC9}" type="pres">
      <dgm:prSet presAssocID="{3C1D9BC1-CD4C-4C98-91BD-CF25E5E90D7B}" presName="parTxOnlySpace" presStyleCnt="0"/>
      <dgm:spPr/>
    </dgm:pt>
    <dgm:pt modelId="{AEF0F52E-088D-4CCF-BB1F-4F04825399C2}" type="pres">
      <dgm:prSet presAssocID="{F2509875-18BE-4D69-AB17-5FF88D13B2A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800D2-51AF-4A43-91EE-275537BF1F5E}" type="pres">
      <dgm:prSet presAssocID="{95C5F8B4-D41E-49AD-AE4B-854109EE2414}" presName="parTxOnlySpace" presStyleCnt="0"/>
      <dgm:spPr/>
    </dgm:pt>
    <dgm:pt modelId="{3450E4EF-3FE2-4AB1-A7DB-5A8A1CC6E074}" type="pres">
      <dgm:prSet presAssocID="{15405A65-612B-4E2A-87BE-1CA2EB6503C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2A0A24-D748-4B79-8473-FC7457B25EEB}" type="presOf" srcId="{BA4929C4-DCB4-4179-890B-F041255AA2F5}" destId="{E8A30EF9-9F1C-4977-B0D8-AC264603D994}" srcOrd="0" destOrd="0" presId="urn:microsoft.com/office/officeart/2005/8/layout/chevron1"/>
    <dgm:cxn modelId="{6833CFF4-E888-45C7-B17B-C29337291608}" srcId="{5B270497-1D1D-4D02-AD09-BA2652FE37C9}" destId="{BA4929C4-DCB4-4179-890B-F041255AA2F5}" srcOrd="0" destOrd="0" parTransId="{CDC35DA1-2EDD-4409-86CC-F0BCAEEE3420}" sibTransId="{3C1D9BC1-CD4C-4C98-91BD-CF25E5E90D7B}"/>
    <dgm:cxn modelId="{0E1E2545-A72A-4A49-A627-3E59254C475D}" type="presOf" srcId="{F2509875-18BE-4D69-AB17-5FF88D13B2A7}" destId="{AEF0F52E-088D-4CCF-BB1F-4F04825399C2}" srcOrd="0" destOrd="0" presId="urn:microsoft.com/office/officeart/2005/8/layout/chevron1"/>
    <dgm:cxn modelId="{F62FE864-5B0A-45F4-BD7E-CC718DB02D9D}" srcId="{5B270497-1D1D-4D02-AD09-BA2652FE37C9}" destId="{F2509875-18BE-4D69-AB17-5FF88D13B2A7}" srcOrd="1" destOrd="0" parTransId="{D346B815-F169-407B-96AC-C5660D4189A1}" sibTransId="{95C5F8B4-D41E-49AD-AE4B-854109EE2414}"/>
    <dgm:cxn modelId="{5D81DF4F-9F34-42E6-AEE5-E65CD1A84711}" type="presOf" srcId="{5B270497-1D1D-4D02-AD09-BA2652FE37C9}" destId="{7826C193-2F61-40AA-BFA4-5A15231097AA}" srcOrd="0" destOrd="0" presId="urn:microsoft.com/office/officeart/2005/8/layout/chevron1"/>
    <dgm:cxn modelId="{F8D00149-DE2B-403C-993C-6141975294AE}" srcId="{5B270497-1D1D-4D02-AD09-BA2652FE37C9}" destId="{15405A65-612B-4E2A-87BE-1CA2EB6503CA}" srcOrd="2" destOrd="0" parTransId="{461172A5-6E1F-467E-AE8E-6154DDD2921C}" sibTransId="{47CA3A9F-147F-41F4-8BEC-2A2180DFDC43}"/>
    <dgm:cxn modelId="{CE957E8F-59C4-4A04-A3C6-C50BE0A3FE00}" type="presOf" srcId="{15405A65-612B-4E2A-87BE-1CA2EB6503CA}" destId="{3450E4EF-3FE2-4AB1-A7DB-5A8A1CC6E074}" srcOrd="0" destOrd="0" presId="urn:microsoft.com/office/officeart/2005/8/layout/chevron1"/>
    <dgm:cxn modelId="{90AA7ABB-B485-4364-8BB1-6F68DEE10FC0}" type="presParOf" srcId="{7826C193-2F61-40AA-BFA4-5A15231097AA}" destId="{E8A30EF9-9F1C-4977-B0D8-AC264603D994}" srcOrd="0" destOrd="0" presId="urn:microsoft.com/office/officeart/2005/8/layout/chevron1"/>
    <dgm:cxn modelId="{44B45C47-F49E-435E-AE0B-E3258FC4CE1B}" type="presParOf" srcId="{7826C193-2F61-40AA-BFA4-5A15231097AA}" destId="{97B9F1A9-75DA-4FAC-B061-290716CD5FC9}" srcOrd="1" destOrd="0" presId="urn:microsoft.com/office/officeart/2005/8/layout/chevron1"/>
    <dgm:cxn modelId="{088FE0E0-C8E2-4F42-A766-91AC5CA2C8BD}" type="presParOf" srcId="{7826C193-2F61-40AA-BFA4-5A15231097AA}" destId="{AEF0F52E-088D-4CCF-BB1F-4F04825399C2}" srcOrd="2" destOrd="0" presId="urn:microsoft.com/office/officeart/2005/8/layout/chevron1"/>
    <dgm:cxn modelId="{1AF948CB-0A5E-47BB-B695-6989CA353EE9}" type="presParOf" srcId="{7826C193-2F61-40AA-BFA4-5A15231097AA}" destId="{137800D2-51AF-4A43-91EE-275537BF1F5E}" srcOrd="3" destOrd="0" presId="urn:microsoft.com/office/officeart/2005/8/layout/chevron1"/>
    <dgm:cxn modelId="{B8788BFF-3231-46A0-BA7C-C8D7EF819F61}" type="presParOf" srcId="{7826C193-2F61-40AA-BFA4-5A15231097AA}" destId="{3450E4EF-3FE2-4AB1-A7DB-5A8A1CC6E07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30EF9-9F1C-4977-B0D8-AC264603D994}">
      <dsp:nvSpPr>
        <dsp:cNvPr id="0" name=""/>
        <dsp:cNvSpPr/>
      </dsp:nvSpPr>
      <dsp:spPr>
        <a:xfrm>
          <a:off x="1847" y="530942"/>
          <a:ext cx="2250662" cy="90026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Co-design with Customers</a:t>
          </a:r>
          <a:endParaRPr lang="en-US" sz="2000" kern="1200" dirty="0"/>
        </a:p>
      </dsp:txBody>
      <dsp:txXfrm>
        <a:off x="451980" y="530942"/>
        <a:ext cx="1350397" cy="900265"/>
      </dsp:txXfrm>
    </dsp:sp>
    <dsp:sp modelId="{AEF0F52E-088D-4CCF-BB1F-4F04825399C2}">
      <dsp:nvSpPr>
        <dsp:cNvPr id="0" name=""/>
        <dsp:cNvSpPr/>
      </dsp:nvSpPr>
      <dsp:spPr>
        <a:xfrm>
          <a:off x="2027443" y="530942"/>
          <a:ext cx="2250662" cy="900265"/>
        </a:xfrm>
        <a:prstGeom prst="chevron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Build</a:t>
          </a:r>
          <a:endParaRPr lang="en-US" sz="2000" kern="1200" dirty="0"/>
        </a:p>
      </dsp:txBody>
      <dsp:txXfrm>
        <a:off x="2477576" y="530942"/>
        <a:ext cx="1350397" cy="900265"/>
      </dsp:txXfrm>
    </dsp:sp>
    <dsp:sp modelId="{3450E4EF-3FE2-4AB1-A7DB-5A8A1CC6E074}">
      <dsp:nvSpPr>
        <dsp:cNvPr id="0" name=""/>
        <dsp:cNvSpPr/>
      </dsp:nvSpPr>
      <dsp:spPr>
        <a:xfrm>
          <a:off x="4053040" y="530942"/>
          <a:ext cx="2250662" cy="900265"/>
        </a:xfrm>
        <a:prstGeom prst="chevr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Implement</a:t>
          </a:r>
        </a:p>
      </dsp:txBody>
      <dsp:txXfrm>
        <a:off x="4503173" y="530942"/>
        <a:ext cx="1350397" cy="900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34ECA-6D33-4C69-8487-FF980C498C68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49C96-66C9-40A1-AE29-7104FCA7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3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49C96-66C9-40A1-AE29-7104FCA7F3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1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49C96-66C9-40A1-AE29-7104FCA7F3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8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49C96-66C9-40A1-AE29-7104FCA7F3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87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49C96-66C9-40A1-AE29-7104FCA7F3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32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49C96-66C9-40A1-AE29-7104FCA7F3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1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3D49-40A1-4729-B479-57CFF1A16DAA}" type="datetime1">
              <a:rPr lang="en-GB" smtClean="0"/>
              <a:t>28/11/2018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50A-89FE-4D7D-9979-6FB160A4001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6" y="-65314"/>
            <a:ext cx="1154037" cy="9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43BC-0C9A-4562-9179-87679579C141}" type="datetime1">
              <a:rPr lang="en-GB" smtClean="0"/>
              <a:t>28/11/2018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50A-89FE-4D7D-9979-6FB160A40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97BC-3DED-4DE8-9CB2-C85F3E4A600E}" type="datetime1">
              <a:rPr lang="en-GB" smtClean="0"/>
              <a:t>28/11/2018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50A-89FE-4D7D-9979-6FB160A40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8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3200-E06F-48D7-9460-1BFCAAE06AF7}" type="datetime1">
              <a:rPr lang="en-GB" smtClean="0"/>
              <a:t>28/11/2018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50A-89FE-4D7D-9979-6FB160A40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4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824A-9E20-4F2D-AFC1-E785AC1CD9E4}" type="datetime1">
              <a:rPr lang="en-GB" smtClean="0"/>
              <a:t>28/11/2018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50A-89FE-4D7D-9979-6FB160A40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83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F901-6692-4629-BC3A-571FFCECE2DD}" type="datetime1">
              <a:rPr lang="en-GB" smtClean="0"/>
              <a:t>28/11/2018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50A-89FE-4D7D-9979-6FB160A40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2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5EF3-2991-4CB9-B9EE-E1F88D4C13F4}" type="datetime1">
              <a:rPr lang="en-GB" smtClean="0"/>
              <a:t>28/11/2018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50A-89FE-4D7D-9979-6FB160A40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72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39"/>
            <a:ext cx="9143999" cy="514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C594-24F6-4EA6-9E57-DD582025BDC6}" type="datetime1">
              <a:rPr lang="en-GB" smtClean="0"/>
              <a:t>28/11/2018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50A-89FE-4D7D-9979-6FB160A4001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1C1DE3-E209-422F-9709-E9A8C3D15E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4665" y="0"/>
            <a:ext cx="1062815" cy="56024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7808359" cy="441789"/>
          </a:xfrm>
          <a:prstGeom prst="rect">
            <a:avLst/>
          </a:prstGeom>
          <a:solidFill>
            <a:srgbClr val="004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85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C827-CB5F-4ECE-89FA-18FD6AB5EECC}" type="datetime1">
              <a:rPr lang="en-GB" smtClean="0"/>
              <a:t>28/11/2018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50A-89FE-4D7D-9979-6FB160A4001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1C1DE3-E209-422F-9709-E9A8C3D15E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7647" y="19198"/>
            <a:ext cx="1016079" cy="5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9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2DFC-63BA-43AF-9E02-A23DA90B6BEB}" type="datetime1">
              <a:rPr lang="en-GB" smtClean="0"/>
              <a:t>28/11/2018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50A-89FE-4D7D-9979-6FB160A40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9017-D7AF-473F-8649-F400B6BEA738}" type="datetime1">
              <a:rPr lang="en-GB" smtClean="0"/>
              <a:t>28/11/2018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50A-89FE-4D7D-9979-6FB160A40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9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F1A26-4703-475D-BB63-87860E278C64}" type="datetime1">
              <a:rPr lang="en-GB" smtClean="0"/>
              <a:t>28/11/2018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7650A-89FE-4D7D-9979-6FB160A40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2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12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36.png"/><Relationship Id="rId1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5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microsoft.com/office/2007/relationships/hdphoto" Target="../media/hdphoto6.wdp"/><Relationship Id="rId15" Type="http://schemas.openxmlformats.org/officeDocument/2006/relationships/image" Target="../media/image14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19.png"/><Relationship Id="rId1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128" y="1340"/>
            <a:ext cx="9152127" cy="514539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2307431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Dylan Strokes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819150"/>
            <a:ext cx="6400800" cy="13144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noProof="0" dirty="0" smtClean="0"/>
              <a:t>NIIT Compliance Passport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Running Mandatory Training Like a Business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C1DE3-E209-422F-9709-E9A8C3D15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005" y="82639"/>
            <a:ext cx="1397203" cy="73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368928" y="2718758"/>
            <a:ext cx="2041231" cy="2331815"/>
          </a:xfrm>
          <a:prstGeom prst="roundRect">
            <a:avLst>
              <a:gd name="adj" fmla="val 189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41" name="Rounded Rectangle 40"/>
          <p:cNvSpPr/>
          <p:nvPr/>
        </p:nvSpPr>
        <p:spPr>
          <a:xfrm>
            <a:off x="431359" y="1317731"/>
            <a:ext cx="1918484" cy="1263498"/>
          </a:xfrm>
          <a:prstGeom prst="roundRect">
            <a:avLst>
              <a:gd name="adj" fmla="val 447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46" name="Rounded Rectangle 45"/>
          <p:cNvSpPr/>
          <p:nvPr/>
        </p:nvSpPr>
        <p:spPr>
          <a:xfrm>
            <a:off x="418764" y="558167"/>
            <a:ext cx="1931080" cy="623109"/>
          </a:xfrm>
          <a:prstGeom prst="roundRect">
            <a:avLst>
              <a:gd name="adj" fmla="val 447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135820D-B36A-4821-8FFB-3992D9944405}"/>
              </a:ext>
            </a:extLst>
          </p:cNvPr>
          <p:cNvCxnSpPr>
            <a:cxnSpLocks/>
          </p:cNvCxnSpPr>
          <p:nvPr/>
        </p:nvCxnSpPr>
        <p:spPr>
          <a:xfrm flipV="1">
            <a:off x="1" y="2603350"/>
            <a:ext cx="9035755" cy="363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67D865B-EF3B-41D6-BF9E-08049A547648}"/>
              </a:ext>
            </a:extLst>
          </p:cNvPr>
          <p:cNvSpPr txBox="1"/>
          <p:nvPr/>
        </p:nvSpPr>
        <p:spPr>
          <a:xfrm>
            <a:off x="5215652" y="1606535"/>
            <a:ext cx="1840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NIIT creates milestone-based assessments</a:t>
            </a:r>
          </a:p>
        </p:txBody>
      </p:sp>
      <p:sp>
        <p:nvSpPr>
          <p:cNvPr id="51" name="Down Arrow 14">
            <a:extLst>
              <a:ext uri="{FF2B5EF4-FFF2-40B4-BE49-F238E27FC236}">
                <a16:creationId xmlns:a16="http://schemas.microsoft.com/office/drawing/2014/main" id="{DE3FDB79-BA21-40FA-95AA-7C1ED4DDB021}"/>
              </a:ext>
            </a:extLst>
          </p:cNvPr>
          <p:cNvSpPr/>
          <p:nvPr/>
        </p:nvSpPr>
        <p:spPr>
          <a:xfrm>
            <a:off x="1281389" y="2493996"/>
            <a:ext cx="168389" cy="2972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C5342FE-38D0-4742-B042-F2B9B046E15C}"/>
              </a:ext>
            </a:extLst>
          </p:cNvPr>
          <p:cNvSpPr txBox="1"/>
          <p:nvPr/>
        </p:nvSpPr>
        <p:spPr>
          <a:xfrm rot="16200000">
            <a:off x="-941868" y="3739775"/>
            <a:ext cx="2344595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</a:rPr>
              <a:t>Compliance Passport App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3CEED30-4559-4BF5-89E7-74A1F5F8E9FE}"/>
              </a:ext>
            </a:extLst>
          </p:cNvPr>
          <p:cNvSpPr txBox="1"/>
          <p:nvPr/>
        </p:nvSpPr>
        <p:spPr>
          <a:xfrm rot="16200000">
            <a:off x="-407312" y="1806941"/>
            <a:ext cx="1275482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</a:rPr>
              <a:t>NIIT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8EFD1C-BF03-41E8-94E6-2E730C9ECF44}"/>
              </a:ext>
            </a:extLst>
          </p:cNvPr>
          <p:cNvSpPr txBox="1"/>
          <p:nvPr/>
        </p:nvSpPr>
        <p:spPr>
          <a:xfrm>
            <a:off x="395847" y="1449275"/>
            <a:ext cx="1838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NIIT creates a database on Cloud platform and maps roles to names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174DF2-E5B4-43BE-867E-2DA6399D2EA8}"/>
              </a:ext>
            </a:extLst>
          </p:cNvPr>
          <p:cNvSpPr txBox="1"/>
          <p:nvPr/>
        </p:nvSpPr>
        <p:spPr>
          <a:xfrm>
            <a:off x="2739450" y="1619886"/>
            <a:ext cx="1917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Analysis appears on the workflow tool, accessible to corporate compliance team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E5E2F3E-3513-4003-A12D-3FF1430B7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522" y="556111"/>
            <a:ext cx="571916" cy="61405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FABCE3F-FCDF-4525-A227-09D0770A5F00}"/>
              </a:ext>
            </a:extLst>
          </p:cNvPr>
          <p:cNvSpPr txBox="1"/>
          <p:nvPr/>
        </p:nvSpPr>
        <p:spPr>
          <a:xfrm>
            <a:off x="3763965" y="1279151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50" dirty="0">
                <a:solidFill>
                  <a:srgbClr val="00B050"/>
                </a:solidFill>
              </a:rPr>
              <a:t>approved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A74DC90-6C9E-4B4F-BA1B-2DF4B7EA2058}"/>
              </a:ext>
            </a:extLst>
          </p:cNvPr>
          <p:cNvCxnSpPr>
            <a:cxnSpLocks/>
          </p:cNvCxnSpPr>
          <p:nvPr/>
        </p:nvCxnSpPr>
        <p:spPr>
          <a:xfrm flipV="1">
            <a:off x="1" y="1203667"/>
            <a:ext cx="9035755" cy="3794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C40EF14-CAEE-4372-8A7B-5ED4B6ACB5D8}"/>
              </a:ext>
            </a:extLst>
          </p:cNvPr>
          <p:cNvSpPr txBox="1"/>
          <p:nvPr/>
        </p:nvSpPr>
        <p:spPr>
          <a:xfrm rot="16200000">
            <a:off x="-73878" y="727361"/>
            <a:ext cx="608617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</a:rPr>
              <a:t>Bank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851E83-0191-4B12-946B-17FF40DEC810}"/>
              </a:ext>
            </a:extLst>
          </p:cNvPr>
          <p:cNvSpPr txBox="1"/>
          <p:nvPr/>
        </p:nvSpPr>
        <p:spPr>
          <a:xfrm>
            <a:off x="450431" y="583695"/>
            <a:ext cx="1830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HR shares employee names and roles</a:t>
            </a:r>
          </a:p>
        </p:txBody>
      </p:sp>
      <p:sp>
        <p:nvSpPr>
          <p:cNvPr id="64" name="Down Arrow 14">
            <a:extLst>
              <a:ext uri="{FF2B5EF4-FFF2-40B4-BE49-F238E27FC236}">
                <a16:creationId xmlns:a16="http://schemas.microsoft.com/office/drawing/2014/main" id="{90D04D57-530C-45C0-9502-E1F772807853}"/>
              </a:ext>
            </a:extLst>
          </p:cNvPr>
          <p:cNvSpPr/>
          <p:nvPr/>
        </p:nvSpPr>
        <p:spPr>
          <a:xfrm>
            <a:off x="1281389" y="1105846"/>
            <a:ext cx="168389" cy="2972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F4BE900-B1F5-4EA2-8ACF-4CC1E43BBD20}"/>
              </a:ext>
            </a:extLst>
          </p:cNvPr>
          <p:cNvSpPr txBox="1"/>
          <p:nvPr/>
        </p:nvSpPr>
        <p:spPr>
          <a:xfrm>
            <a:off x="501940" y="2852364"/>
            <a:ext cx="1650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Learners install the app during Induction (sign in using SSO)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1FDEB57-19D9-437F-A2D6-75C30E1AD917}"/>
              </a:ext>
            </a:extLst>
          </p:cNvPr>
          <p:cNvSpPr txBox="1"/>
          <p:nvPr/>
        </p:nvSpPr>
        <p:spPr>
          <a:xfrm>
            <a:off x="2656315" y="2769187"/>
            <a:ext cx="2362144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997" indent="-134997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400" dirty="0"/>
              <a:t>Compliance validates feedback from Stakeholders and agrees or amends the action(s), relevant stakeholder(s) and due date</a:t>
            </a:r>
          </a:p>
          <a:p>
            <a:pPr marL="134997" indent="-134997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400" dirty="0"/>
              <a:t>Refresher training Access to past training </a:t>
            </a:r>
          </a:p>
          <a:p>
            <a:pPr marL="134997" indent="-134997">
              <a:buFont typeface="Arial" panose="020B0604020202020204" pitchFamily="34" charset="0"/>
              <a:buChar char="•"/>
            </a:pPr>
            <a:r>
              <a:rPr lang="en-IN" sz="1400" dirty="0"/>
              <a:t>View self progress in a dashboard</a:t>
            </a:r>
          </a:p>
        </p:txBody>
      </p:sp>
      <p:sp>
        <p:nvSpPr>
          <p:cNvPr id="78" name="Bent-Up Arrow 77"/>
          <p:cNvSpPr/>
          <p:nvPr/>
        </p:nvSpPr>
        <p:spPr>
          <a:xfrm rot="16200000">
            <a:off x="3919515" y="856888"/>
            <a:ext cx="1155106" cy="968375"/>
          </a:xfrm>
          <a:prstGeom prst="bentUpArrow">
            <a:avLst>
              <a:gd name="adj1" fmla="val 9532"/>
              <a:gd name="adj2" fmla="val 10460"/>
              <a:gd name="adj3" fmla="val 112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 dirty="0"/>
          </a:p>
        </p:txBody>
      </p:sp>
      <p:sp>
        <p:nvSpPr>
          <p:cNvPr id="79" name="Rectangle 78"/>
          <p:cNvSpPr/>
          <p:nvPr/>
        </p:nvSpPr>
        <p:spPr>
          <a:xfrm>
            <a:off x="4566643" y="1821227"/>
            <a:ext cx="337127" cy="974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80" name="Down Arrow 14">
            <a:extLst>
              <a:ext uri="{FF2B5EF4-FFF2-40B4-BE49-F238E27FC236}">
                <a16:creationId xmlns:a16="http://schemas.microsoft.com/office/drawing/2014/main" id="{2299AEFD-382E-48D7-8538-60CC9DB27E0C}"/>
              </a:ext>
            </a:extLst>
          </p:cNvPr>
          <p:cNvSpPr/>
          <p:nvPr/>
        </p:nvSpPr>
        <p:spPr>
          <a:xfrm>
            <a:off x="3630115" y="1172715"/>
            <a:ext cx="168389" cy="47072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BE5E2F3E-3513-4003-A12D-3FF1430B7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050" y="556111"/>
            <a:ext cx="571916" cy="614057"/>
          </a:xfrm>
          <a:prstGeom prst="rect">
            <a:avLst/>
          </a:prstGeom>
        </p:spPr>
      </p:pic>
      <p:sp>
        <p:nvSpPr>
          <p:cNvPr id="94" name="Down Arrow 14">
            <a:extLst>
              <a:ext uri="{FF2B5EF4-FFF2-40B4-BE49-F238E27FC236}">
                <a16:creationId xmlns:a16="http://schemas.microsoft.com/office/drawing/2014/main" id="{DE3FDB79-BA21-40FA-95AA-7C1ED4DDB021}"/>
              </a:ext>
            </a:extLst>
          </p:cNvPr>
          <p:cNvSpPr/>
          <p:nvPr/>
        </p:nvSpPr>
        <p:spPr>
          <a:xfrm>
            <a:off x="3630115" y="2493996"/>
            <a:ext cx="168389" cy="2972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FABCE3F-FCDF-4525-A227-09D0770A5F00}"/>
              </a:ext>
            </a:extLst>
          </p:cNvPr>
          <p:cNvSpPr txBox="1"/>
          <p:nvPr/>
        </p:nvSpPr>
        <p:spPr>
          <a:xfrm>
            <a:off x="6153380" y="1262822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50" dirty="0">
                <a:solidFill>
                  <a:srgbClr val="00B050"/>
                </a:solidFill>
              </a:rPr>
              <a:t>approved</a:t>
            </a:r>
          </a:p>
        </p:txBody>
      </p:sp>
      <p:sp>
        <p:nvSpPr>
          <p:cNvPr id="99" name="Bent-Up Arrow 98"/>
          <p:cNvSpPr/>
          <p:nvPr/>
        </p:nvSpPr>
        <p:spPr>
          <a:xfrm rot="16200000">
            <a:off x="6308928" y="840559"/>
            <a:ext cx="1155106" cy="968375"/>
          </a:xfrm>
          <a:prstGeom prst="bentUpArrow">
            <a:avLst>
              <a:gd name="adj1" fmla="val 9532"/>
              <a:gd name="adj2" fmla="val 10460"/>
              <a:gd name="adj3" fmla="val 112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 dirty="0"/>
          </a:p>
        </p:txBody>
      </p:sp>
      <p:sp>
        <p:nvSpPr>
          <p:cNvPr id="100" name="Rectangle 99"/>
          <p:cNvSpPr/>
          <p:nvPr/>
        </p:nvSpPr>
        <p:spPr>
          <a:xfrm>
            <a:off x="6956057" y="1804898"/>
            <a:ext cx="337127" cy="974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101" name="Down Arrow 14">
            <a:extLst>
              <a:ext uri="{FF2B5EF4-FFF2-40B4-BE49-F238E27FC236}">
                <a16:creationId xmlns:a16="http://schemas.microsoft.com/office/drawing/2014/main" id="{2299AEFD-382E-48D7-8538-60CC9DB27E0C}"/>
              </a:ext>
            </a:extLst>
          </p:cNvPr>
          <p:cNvSpPr/>
          <p:nvPr/>
        </p:nvSpPr>
        <p:spPr>
          <a:xfrm>
            <a:off x="6019529" y="1156386"/>
            <a:ext cx="168389" cy="47072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1FDEB57-19D9-437F-A2D6-75C30E1AD917}"/>
              </a:ext>
            </a:extLst>
          </p:cNvPr>
          <p:cNvSpPr txBox="1"/>
          <p:nvPr/>
        </p:nvSpPr>
        <p:spPr>
          <a:xfrm>
            <a:off x="5215652" y="2779089"/>
            <a:ext cx="1959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Assessments and Ebadging on completion of specified levels of training</a:t>
            </a:r>
          </a:p>
        </p:txBody>
      </p:sp>
      <p:sp>
        <p:nvSpPr>
          <p:cNvPr id="103" name="Down Arrow 14">
            <a:extLst>
              <a:ext uri="{FF2B5EF4-FFF2-40B4-BE49-F238E27FC236}">
                <a16:creationId xmlns:a16="http://schemas.microsoft.com/office/drawing/2014/main" id="{DE3FDB79-BA21-40FA-95AA-7C1ED4DDB021}"/>
              </a:ext>
            </a:extLst>
          </p:cNvPr>
          <p:cNvSpPr/>
          <p:nvPr/>
        </p:nvSpPr>
        <p:spPr>
          <a:xfrm>
            <a:off x="6019529" y="2493996"/>
            <a:ext cx="168389" cy="2972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FA1F3706-8612-4650-AAB3-4AE1F50F6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868" y="3806471"/>
            <a:ext cx="1092913" cy="1012979"/>
          </a:xfrm>
          <a:prstGeom prst="rect">
            <a:avLst/>
          </a:prstGeom>
        </p:spPr>
      </p:pic>
      <p:sp>
        <p:nvSpPr>
          <p:cNvPr id="33" name="Title 4"/>
          <p:cNvSpPr txBox="1">
            <a:spLocks/>
          </p:cNvSpPr>
          <p:nvPr/>
        </p:nvSpPr>
        <p:spPr>
          <a:xfrm>
            <a:off x="72117" y="4658"/>
            <a:ext cx="9144000" cy="4946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0693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DF181E-8EA4-42F8-98BA-75759F366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9" y="789735"/>
            <a:ext cx="1721644" cy="3464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586386-BD73-4D1F-B54A-6AFCBAF70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33" y="782591"/>
            <a:ext cx="1707356" cy="34718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0" t="7787" r="30199" b="10187"/>
          <a:stretch/>
        </p:blipFill>
        <p:spPr>
          <a:xfrm>
            <a:off x="3652734" y="825283"/>
            <a:ext cx="1778849" cy="34291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69" y="1251184"/>
            <a:ext cx="1442570" cy="25645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0" t="7787" r="30199" b="10187"/>
          <a:stretch/>
        </p:blipFill>
        <p:spPr>
          <a:xfrm>
            <a:off x="5461348" y="782591"/>
            <a:ext cx="1787840" cy="34465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22" y="1216453"/>
            <a:ext cx="1449861" cy="2577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0" t="7787" r="30199" b="10187"/>
          <a:stretch/>
        </p:blipFill>
        <p:spPr>
          <a:xfrm>
            <a:off x="7249188" y="782591"/>
            <a:ext cx="1787840" cy="34465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263" y="1216454"/>
            <a:ext cx="1449863" cy="2577533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72117" y="-6772"/>
            <a:ext cx="9144000" cy="4946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Sample NIIT Compliance Passport App</a:t>
            </a:r>
          </a:p>
        </p:txBody>
      </p:sp>
    </p:spTree>
    <p:extLst>
      <p:ext uri="{BB962C8B-B14F-4D97-AF65-F5344CB8AC3E}">
        <p14:creationId xmlns:p14="http://schemas.microsoft.com/office/powerpoint/2010/main" val="316124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448" y="1735368"/>
            <a:ext cx="637650" cy="6977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29DD4D-8DDB-460D-B89D-CADB46E31921}"/>
              </a:ext>
            </a:extLst>
          </p:cNvPr>
          <p:cNvSpPr txBox="1"/>
          <p:nvPr/>
        </p:nvSpPr>
        <p:spPr>
          <a:xfrm>
            <a:off x="2189671" y="682021"/>
            <a:ext cx="5604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News is broadcast to everyone who has installed the app</a:t>
            </a:r>
          </a:p>
        </p:txBody>
      </p:sp>
      <p:sp>
        <p:nvSpPr>
          <p:cNvPr id="24" name="Pentagon 23"/>
          <p:cNvSpPr/>
          <p:nvPr/>
        </p:nvSpPr>
        <p:spPr>
          <a:xfrm rot="5400000">
            <a:off x="119916" y="2512640"/>
            <a:ext cx="2095376" cy="1890000"/>
          </a:xfrm>
          <a:prstGeom prst="homePlate">
            <a:avLst>
              <a:gd name="adj" fmla="val 29016"/>
            </a:avLst>
          </a:prstGeom>
          <a:solidFill>
            <a:srgbClr val="004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51975" y="2599289"/>
            <a:ext cx="1620000" cy="0"/>
          </a:xfrm>
          <a:prstGeom prst="line">
            <a:avLst/>
          </a:prstGeom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77744" y="2660236"/>
            <a:ext cx="19119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</a:rPr>
              <a:t>NIIT Market experts/ professional compliance officers monitor news and Websites constantly </a:t>
            </a:r>
          </a:p>
        </p:txBody>
      </p:sp>
      <p:sp>
        <p:nvSpPr>
          <p:cNvPr id="28" name="Pentagon 27"/>
          <p:cNvSpPr/>
          <p:nvPr/>
        </p:nvSpPr>
        <p:spPr>
          <a:xfrm rot="5400000">
            <a:off x="2423255" y="2457199"/>
            <a:ext cx="2095376" cy="2019931"/>
          </a:xfrm>
          <a:prstGeom prst="homePlate">
            <a:avLst>
              <a:gd name="adj" fmla="val 2901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90350" y="2608814"/>
            <a:ext cx="1782000" cy="0"/>
          </a:xfrm>
          <a:prstGeom prst="line">
            <a:avLst/>
          </a:prstGeom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552434" y="2599289"/>
            <a:ext cx="19647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</a:rPr>
              <a:t>NIIT Compliance officer writes 3 things about the news: </a:t>
            </a:r>
          </a:p>
          <a:p>
            <a:pPr marL="134997" indent="-134997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What happened</a:t>
            </a:r>
          </a:p>
          <a:p>
            <a:pPr marL="134997" indent="-134997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What’s the impact</a:t>
            </a:r>
          </a:p>
          <a:p>
            <a:pPr marL="134997" indent="-134997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What we need to do in future</a:t>
            </a:r>
          </a:p>
        </p:txBody>
      </p:sp>
      <p:sp>
        <p:nvSpPr>
          <p:cNvPr id="32" name="Oval 31"/>
          <p:cNvSpPr/>
          <p:nvPr/>
        </p:nvSpPr>
        <p:spPr>
          <a:xfrm>
            <a:off x="285300" y="4361414"/>
            <a:ext cx="1761496" cy="266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33" name="Oval 32"/>
          <p:cNvSpPr/>
          <p:nvPr/>
        </p:nvSpPr>
        <p:spPr>
          <a:xfrm>
            <a:off x="2609766" y="4361414"/>
            <a:ext cx="1761496" cy="266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34" name="Pentagon 33"/>
          <p:cNvSpPr/>
          <p:nvPr/>
        </p:nvSpPr>
        <p:spPr>
          <a:xfrm rot="5400000">
            <a:off x="4724586" y="2522165"/>
            <a:ext cx="2095376" cy="1890000"/>
          </a:xfrm>
          <a:prstGeom prst="homePlate">
            <a:avLst>
              <a:gd name="adj" fmla="val 2901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08" indent="-214308" algn="ctr">
              <a:buFont typeface="Arial" panose="020B0604020202020204" pitchFamily="34" charset="0"/>
              <a:buChar char="•"/>
            </a:pPr>
            <a:endParaRPr lang="en-IN" sz="1013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966169" y="2609932"/>
            <a:ext cx="1620000" cy="0"/>
          </a:xfrm>
          <a:prstGeom prst="line">
            <a:avLst/>
          </a:prstGeom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827274" y="2670878"/>
            <a:ext cx="1890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</a:rPr>
              <a:t>Copy edit the writeup</a:t>
            </a:r>
          </a:p>
        </p:txBody>
      </p:sp>
      <p:sp>
        <p:nvSpPr>
          <p:cNvPr id="37" name="Pentagon 36"/>
          <p:cNvSpPr/>
          <p:nvPr/>
        </p:nvSpPr>
        <p:spPr>
          <a:xfrm rot="5400000">
            <a:off x="6953436" y="2522165"/>
            <a:ext cx="2095376" cy="1890000"/>
          </a:xfrm>
          <a:prstGeom prst="homePlate">
            <a:avLst>
              <a:gd name="adj" fmla="val 2901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cxnSp>
        <p:nvCxnSpPr>
          <p:cNvPr id="38" name="Straight Connector 37"/>
          <p:cNvCxnSpPr/>
          <p:nvPr/>
        </p:nvCxnSpPr>
        <p:spPr>
          <a:xfrm>
            <a:off x="7204544" y="2619457"/>
            <a:ext cx="1620000" cy="0"/>
          </a:xfrm>
          <a:prstGeom prst="line">
            <a:avLst/>
          </a:prstGeom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130312" y="2680403"/>
            <a:ext cx="17880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</a:rPr>
              <a:t>NIIT Production team pushes 3 things to the </a:t>
            </a:r>
            <a:r>
              <a:rPr lang="en-IN" sz="1400" dirty="0" smtClean="0">
                <a:solidFill>
                  <a:schemeClr val="bg1"/>
                </a:solidFill>
              </a:rPr>
              <a:t>app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899495" y="4372057"/>
            <a:ext cx="1761496" cy="266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41" name="Oval 40"/>
          <p:cNvSpPr/>
          <p:nvPr/>
        </p:nvSpPr>
        <p:spPr>
          <a:xfrm>
            <a:off x="7113741" y="4372057"/>
            <a:ext cx="1761496" cy="266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BC8C29-F5B6-4E7B-AC6D-CCEDA52CD766}"/>
              </a:ext>
            </a:extLst>
          </p:cNvPr>
          <p:cNvSpPr txBox="1"/>
          <p:nvPr/>
        </p:nvSpPr>
        <p:spPr>
          <a:xfrm>
            <a:off x="6990193" y="3488055"/>
            <a:ext cx="2048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u="sng" dirty="0">
                <a:solidFill>
                  <a:schemeClr val="bg1"/>
                </a:solidFill>
              </a:rPr>
              <a:t>Link to read the full story</a:t>
            </a:r>
          </a:p>
        </p:txBody>
      </p:sp>
      <p:sp>
        <p:nvSpPr>
          <p:cNvPr id="43" name="Down Arrow 14">
            <a:extLst>
              <a:ext uri="{FF2B5EF4-FFF2-40B4-BE49-F238E27FC236}">
                <a16:creationId xmlns:a16="http://schemas.microsoft.com/office/drawing/2014/main" id="{DE3FDB79-BA21-40FA-95AA-7C1ED4DDB021}"/>
              </a:ext>
            </a:extLst>
          </p:cNvPr>
          <p:cNvSpPr/>
          <p:nvPr/>
        </p:nvSpPr>
        <p:spPr>
          <a:xfrm rot="16200000">
            <a:off x="2213075" y="2947991"/>
            <a:ext cx="168389" cy="2972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4" name="Down Arrow 14">
            <a:extLst>
              <a:ext uri="{FF2B5EF4-FFF2-40B4-BE49-F238E27FC236}">
                <a16:creationId xmlns:a16="http://schemas.microsoft.com/office/drawing/2014/main" id="{DE3FDB79-BA21-40FA-95AA-7C1ED4DDB021}"/>
              </a:ext>
            </a:extLst>
          </p:cNvPr>
          <p:cNvSpPr/>
          <p:nvPr/>
        </p:nvSpPr>
        <p:spPr>
          <a:xfrm rot="16200000">
            <a:off x="4581676" y="2947991"/>
            <a:ext cx="168389" cy="2972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5" name="Down Arrow 14">
            <a:extLst>
              <a:ext uri="{FF2B5EF4-FFF2-40B4-BE49-F238E27FC236}">
                <a16:creationId xmlns:a16="http://schemas.microsoft.com/office/drawing/2014/main" id="{DE3FDB79-BA21-40FA-95AA-7C1ED4DDB021}"/>
              </a:ext>
            </a:extLst>
          </p:cNvPr>
          <p:cNvSpPr/>
          <p:nvPr/>
        </p:nvSpPr>
        <p:spPr>
          <a:xfrm rot="16200000">
            <a:off x="6809570" y="2947991"/>
            <a:ext cx="168389" cy="2972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1" y="601377"/>
            <a:ext cx="1852490" cy="83556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75247" y="645856"/>
            <a:ext cx="13937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/>
              <a:t>Learning time – 10 to 20 seconds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6" y="697857"/>
            <a:ext cx="310937" cy="31645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6" y="1728578"/>
            <a:ext cx="781491" cy="684432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7444675" y="886233"/>
            <a:ext cx="1095750" cy="1529717"/>
            <a:chOff x="10562452" y="1637752"/>
            <a:chExt cx="708517" cy="989122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 cstate="hq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452" y="1920423"/>
              <a:ext cx="708517" cy="706451"/>
            </a:xfrm>
            <a:prstGeom prst="rect">
              <a:avLst/>
            </a:prstGeom>
          </p:spPr>
        </p:pic>
        <p:sp>
          <p:nvSpPr>
            <p:cNvPr id="52" name="Cloud 51"/>
            <p:cNvSpPr/>
            <p:nvPr/>
          </p:nvSpPr>
          <p:spPr>
            <a:xfrm>
              <a:off x="10689252" y="1637752"/>
              <a:ext cx="454915" cy="243163"/>
            </a:xfrm>
            <a:prstGeom prst="clou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3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0916709" y="1771743"/>
              <a:ext cx="0" cy="148680"/>
            </a:xfrm>
            <a:prstGeom prst="line">
              <a:avLst/>
            </a:prstGeom>
            <a:ln w="28575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968303" y="1792044"/>
            <a:ext cx="1047554" cy="624196"/>
            <a:chOff x="3957737" y="2149908"/>
            <a:chExt cx="1396738" cy="832261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 cstate="hq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737" y="2149908"/>
              <a:ext cx="675230" cy="83226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hq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881" y="2253005"/>
              <a:ext cx="731594" cy="729164"/>
            </a:xfrm>
            <a:prstGeom prst="rect">
              <a:avLst/>
            </a:prstGeom>
          </p:spPr>
        </p:pic>
      </p:grpSp>
      <p:sp>
        <p:nvSpPr>
          <p:cNvPr id="59" name="Title 4"/>
          <p:cNvSpPr txBox="1">
            <a:spLocks/>
          </p:cNvSpPr>
          <p:nvPr/>
        </p:nvSpPr>
        <p:spPr>
          <a:xfrm>
            <a:off x="72117" y="4658"/>
            <a:ext cx="9144000" cy="4946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News</a:t>
            </a:r>
          </a:p>
        </p:txBody>
      </p:sp>
    </p:spTree>
    <p:extLst>
      <p:ext uri="{BB962C8B-B14F-4D97-AF65-F5344CB8AC3E}">
        <p14:creationId xmlns:p14="http://schemas.microsoft.com/office/powerpoint/2010/main" val="32963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4E7B889-6C13-40FF-870A-D210427FB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14" y="726174"/>
            <a:ext cx="1907381" cy="38504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26952" y="2544604"/>
            <a:ext cx="24503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400" dirty="0"/>
              <a:t>For past news show a link to Company’s response to this news. 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0" t="7787" r="30199" b="10187"/>
          <a:stretch/>
        </p:blipFill>
        <p:spPr>
          <a:xfrm>
            <a:off x="3875316" y="816656"/>
            <a:ext cx="1948543" cy="3693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43" y="1276968"/>
            <a:ext cx="1551794" cy="273074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494277" y="2843213"/>
            <a:ext cx="960953" cy="96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0800" y="1540537"/>
            <a:ext cx="206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Search feature in News (by date, by topic)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72117" y="4658"/>
            <a:ext cx="9144000" cy="4946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Sample News Screens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94277" y="1770155"/>
            <a:ext cx="960953" cy="96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6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/>
        </p:nvSpPr>
        <p:spPr>
          <a:xfrm rot="5400000">
            <a:off x="5801988" y="1648998"/>
            <a:ext cx="3448044" cy="2646000"/>
          </a:xfrm>
          <a:prstGeom prst="homePlate">
            <a:avLst>
              <a:gd name="adj" fmla="val 23616"/>
            </a:avLst>
          </a:prstGeom>
          <a:solidFill>
            <a:srgbClr val="58BE8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 dirty="0"/>
          </a:p>
        </p:txBody>
      </p:sp>
      <p:sp>
        <p:nvSpPr>
          <p:cNvPr id="17" name="Pentagon 16"/>
          <p:cNvSpPr/>
          <p:nvPr/>
        </p:nvSpPr>
        <p:spPr>
          <a:xfrm rot="5400000">
            <a:off x="2918177" y="1567879"/>
            <a:ext cx="3448043" cy="2646000"/>
          </a:xfrm>
          <a:prstGeom prst="homePlate">
            <a:avLst>
              <a:gd name="adj" fmla="val 23616"/>
            </a:avLst>
          </a:prstGeom>
          <a:solidFill>
            <a:srgbClr val="EE327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 dirty="0"/>
          </a:p>
        </p:txBody>
      </p:sp>
      <p:sp>
        <p:nvSpPr>
          <p:cNvPr id="18" name="Pentagon 17"/>
          <p:cNvSpPr/>
          <p:nvPr/>
        </p:nvSpPr>
        <p:spPr>
          <a:xfrm rot="5400000">
            <a:off x="-62782" y="1586680"/>
            <a:ext cx="3448044" cy="2773522"/>
          </a:xfrm>
          <a:prstGeom prst="homePlate">
            <a:avLst>
              <a:gd name="adj" fmla="val 23616"/>
            </a:avLst>
          </a:prstGeom>
          <a:solidFill>
            <a:srgbClr val="0045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1DA470-9FCE-4438-B783-1DB767E73309}"/>
              </a:ext>
            </a:extLst>
          </p:cNvPr>
          <p:cNvSpPr/>
          <p:nvPr/>
        </p:nvSpPr>
        <p:spPr>
          <a:xfrm>
            <a:off x="282966" y="1273294"/>
            <a:ext cx="2799966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IN" sz="1400" b="1" dirty="0">
                <a:solidFill>
                  <a:prstClr val="black"/>
                </a:solidFill>
              </a:rPr>
              <a:t>Release 1 of the app will have: </a:t>
            </a:r>
          </a:p>
          <a:p>
            <a:pPr marL="134997" indent="-134997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</a:rPr>
              <a:t>Three channels active – Training, News, Regulatory updates</a:t>
            </a:r>
            <a:endParaRPr lang="en-US" sz="1400" dirty="0">
              <a:solidFill>
                <a:prstClr val="black"/>
              </a:solidFill>
            </a:endParaRPr>
          </a:p>
          <a:p>
            <a:pPr marL="134997" indent="-134997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</a:rPr>
              <a:t>New joiner training content (listed on the next slide)</a:t>
            </a:r>
          </a:p>
          <a:p>
            <a:pPr marL="134997" indent="-134997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</a:rPr>
              <a:t>Learner dashboard that shows certificates about to expire, certificates or activities pending for role. </a:t>
            </a:r>
          </a:p>
          <a:p>
            <a:pPr marL="134997" indent="-134997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</a:rPr>
              <a:t>Search feature in News (by date, by topic), </a:t>
            </a:r>
            <a:r>
              <a:rPr lang="en-IN" sz="1400" dirty="0" smtClean="0">
                <a:solidFill>
                  <a:prstClr val="black"/>
                </a:solidFill>
              </a:rPr>
              <a:t>link </a:t>
            </a:r>
            <a:r>
              <a:rPr lang="en-IN" sz="1400" dirty="0">
                <a:solidFill>
                  <a:prstClr val="black"/>
                </a:solidFill>
              </a:rPr>
              <a:t>to Company’s response to </a:t>
            </a:r>
            <a:r>
              <a:rPr lang="en-IN" sz="1400" dirty="0" smtClean="0">
                <a:solidFill>
                  <a:prstClr val="black"/>
                </a:solidFill>
              </a:rPr>
              <a:t>the </a:t>
            </a:r>
            <a:r>
              <a:rPr lang="en-IN" sz="1400" dirty="0">
                <a:solidFill>
                  <a:prstClr val="black"/>
                </a:solidFill>
              </a:rPr>
              <a:t>news.</a:t>
            </a:r>
            <a:endParaRPr lang="en-US" sz="1400" dirty="0">
              <a:solidFill>
                <a:prstClr val="black"/>
              </a:solidFill>
            </a:endParaRPr>
          </a:p>
          <a:p>
            <a:pPr marL="540530" lvl="1" indent="-197639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D9A0B8-639A-4B74-824C-3E280387864F}"/>
              </a:ext>
            </a:extLst>
          </p:cNvPr>
          <p:cNvSpPr/>
          <p:nvPr/>
        </p:nvSpPr>
        <p:spPr>
          <a:xfrm>
            <a:off x="3382611" y="1253660"/>
            <a:ext cx="2524194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1400" b="1" dirty="0">
                <a:solidFill>
                  <a:prstClr val="black"/>
                </a:solidFill>
              </a:rPr>
              <a:t>Release 2 will have: </a:t>
            </a:r>
          </a:p>
          <a:p>
            <a:pPr marL="134997" indent="-134997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Role-wise training courses</a:t>
            </a:r>
          </a:p>
          <a:p>
            <a:pPr marL="134997" indent="-134997">
              <a:spcAft>
                <a:spcPts val="45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Behavior-based courses</a:t>
            </a:r>
          </a:p>
          <a:p>
            <a:pPr marL="134997" indent="-134997">
              <a:spcAft>
                <a:spcPts val="450"/>
              </a:spcAft>
              <a:buSzPct val="100000"/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</a:rPr>
              <a:t>User controls over videos (pause, play slide)</a:t>
            </a:r>
          </a:p>
          <a:p>
            <a:pPr marL="134997" indent="-134997">
              <a:buSzPct val="100000"/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</a:rPr>
              <a:t>Assessments and e-badging</a:t>
            </a:r>
            <a:br>
              <a:rPr lang="en-IN" sz="1400" dirty="0">
                <a:solidFill>
                  <a:prstClr val="black"/>
                </a:solidFill>
              </a:rPr>
            </a:br>
            <a:endParaRPr lang="en-IN" sz="1400" dirty="0" smtClean="0">
              <a:solidFill>
                <a:prstClr val="black"/>
              </a:solidFill>
            </a:endParaRPr>
          </a:p>
          <a:p>
            <a:pPr marL="134997" indent="-134997">
              <a:buSzPct val="100000"/>
              <a:buFont typeface="Arial" panose="020B0604020202020204" pitchFamily="34" charset="0"/>
              <a:buChar char="•"/>
            </a:pPr>
            <a:r>
              <a:rPr lang="en-IN" sz="1400" dirty="0" smtClean="0">
                <a:solidFill>
                  <a:prstClr val="black"/>
                </a:solidFill>
              </a:rPr>
              <a:t>Tracking- </a:t>
            </a:r>
            <a:r>
              <a:rPr lang="en-IN" sz="1400" dirty="0">
                <a:solidFill>
                  <a:prstClr val="black"/>
                </a:solidFill>
              </a:rPr>
              <a:t>course last visited, time spent on each course</a:t>
            </a:r>
          </a:p>
          <a:p>
            <a:pPr marL="134997" indent="-134997">
              <a:buSzPct val="100000"/>
              <a:buFont typeface="Arial" panose="020B0604020202020204" pitchFamily="34" charset="0"/>
              <a:buChar char="•"/>
            </a:pPr>
            <a:endParaRPr lang="en-IN" sz="1400" dirty="0">
              <a:solidFill>
                <a:prstClr val="black"/>
              </a:solidFill>
            </a:endParaRPr>
          </a:p>
          <a:p>
            <a:pPr marL="134997" indent="-134997">
              <a:buSzPct val="100000"/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F7CA10-6FCC-4A62-BCFF-A0D803223742}"/>
              </a:ext>
            </a:extLst>
          </p:cNvPr>
          <p:cNvSpPr/>
          <p:nvPr/>
        </p:nvSpPr>
        <p:spPr>
          <a:xfrm>
            <a:off x="6283744" y="1273294"/>
            <a:ext cx="248452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</a:rPr>
              <a:t>Future releases: </a:t>
            </a:r>
          </a:p>
          <a:p>
            <a:pPr lvl="0"/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IN" sz="1400" b="1" dirty="0">
                <a:solidFill>
                  <a:prstClr val="black"/>
                </a:solidFill>
              </a:rPr>
              <a:t>For the learner</a:t>
            </a:r>
            <a:r>
              <a:rPr lang="en-IN" sz="1400" dirty="0">
                <a:solidFill>
                  <a:prstClr val="black"/>
                </a:solidFill>
              </a:rPr>
              <a:t> – </a:t>
            </a:r>
            <a:r>
              <a:rPr lang="en-IN" sz="1400" dirty="0" smtClean="0">
                <a:solidFill>
                  <a:prstClr val="black"/>
                </a:solidFill>
              </a:rPr>
              <a:t>On Demand courses</a:t>
            </a:r>
          </a:p>
          <a:p>
            <a:pPr lvl="0"/>
            <a:endParaRPr lang="en-IN" sz="1400" dirty="0">
              <a:solidFill>
                <a:prstClr val="black"/>
              </a:solidFill>
            </a:endParaRPr>
          </a:p>
          <a:p>
            <a:pPr lvl="0"/>
            <a:r>
              <a:rPr lang="en-IN" sz="1400" b="1" dirty="0">
                <a:solidFill>
                  <a:prstClr val="black"/>
                </a:solidFill>
              </a:rPr>
              <a:t>For Compliance officer</a:t>
            </a:r>
            <a:r>
              <a:rPr lang="en-IN" sz="1400" dirty="0">
                <a:solidFill>
                  <a:prstClr val="black"/>
                </a:solidFill>
              </a:rPr>
              <a:t> – detailed dashboards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4478" y="757918"/>
            <a:ext cx="2773523" cy="459000"/>
          </a:xfrm>
          <a:prstGeom prst="rect">
            <a:avLst/>
          </a:prstGeom>
          <a:solidFill>
            <a:srgbClr val="004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24" name="Rectangle 23"/>
          <p:cNvSpPr/>
          <p:nvPr/>
        </p:nvSpPr>
        <p:spPr>
          <a:xfrm>
            <a:off x="3304056" y="757918"/>
            <a:ext cx="2646000" cy="459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25" name="Rectangle 24"/>
          <p:cNvSpPr/>
          <p:nvPr/>
        </p:nvSpPr>
        <p:spPr>
          <a:xfrm>
            <a:off x="6203009" y="757918"/>
            <a:ext cx="2646000" cy="459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27" name="Rectangle 26"/>
          <p:cNvSpPr/>
          <p:nvPr/>
        </p:nvSpPr>
        <p:spPr>
          <a:xfrm>
            <a:off x="1306942" y="814294"/>
            <a:ext cx="624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Vital</a:t>
            </a:r>
            <a:endParaRPr lang="en-IN" sz="18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24372" y="814294"/>
            <a:ext cx="1047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Required</a:t>
            </a:r>
            <a:endParaRPr lang="en-IN" sz="18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05256" y="814294"/>
            <a:ext cx="1441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Desired</a:t>
            </a:r>
          </a:p>
        </p:txBody>
      </p:sp>
      <p:sp>
        <p:nvSpPr>
          <p:cNvPr id="15" name="Oval 14"/>
          <p:cNvSpPr/>
          <p:nvPr/>
        </p:nvSpPr>
        <p:spPr>
          <a:xfrm>
            <a:off x="783405" y="4306115"/>
            <a:ext cx="1761496" cy="266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22" name="Oval 21"/>
          <p:cNvSpPr/>
          <p:nvPr/>
        </p:nvSpPr>
        <p:spPr>
          <a:xfrm>
            <a:off x="3736155" y="4306115"/>
            <a:ext cx="1761496" cy="266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26" name="Oval 25"/>
          <p:cNvSpPr/>
          <p:nvPr/>
        </p:nvSpPr>
        <p:spPr>
          <a:xfrm>
            <a:off x="6645261" y="4306115"/>
            <a:ext cx="1761496" cy="266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72117" y="4658"/>
            <a:ext cx="9144000" cy="4946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Feature List – NIIT Compliance Passport App</a:t>
            </a:r>
          </a:p>
        </p:txBody>
      </p:sp>
    </p:spTree>
    <p:extLst>
      <p:ext uri="{BB962C8B-B14F-4D97-AF65-F5344CB8AC3E}">
        <p14:creationId xmlns:p14="http://schemas.microsoft.com/office/powerpoint/2010/main" val="288824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/>
        </p:nvSpPr>
        <p:spPr>
          <a:xfrm rot="5400000">
            <a:off x="6026643" y="1433867"/>
            <a:ext cx="2998733" cy="2646000"/>
          </a:xfrm>
          <a:prstGeom prst="homePlate">
            <a:avLst>
              <a:gd name="adj" fmla="val 23616"/>
            </a:avLst>
          </a:prstGeom>
          <a:solidFill>
            <a:srgbClr val="58BE8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 dirty="0"/>
          </a:p>
        </p:txBody>
      </p:sp>
      <p:sp>
        <p:nvSpPr>
          <p:cNvPr id="17" name="Pentagon 16"/>
          <p:cNvSpPr/>
          <p:nvPr/>
        </p:nvSpPr>
        <p:spPr>
          <a:xfrm rot="5400000">
            <a:off x="3138577" y="1433867"/>
            <a:ext cx="2998733" cy="2646000"/>
          </a:xfrm>
          <a:prstGeom prst="homePlate">
            <a:avLst>
              <a:gd name="adj" fmla="val 23616"/>
            </a:avLst>
          </a:prstGeom>
          <a:solidFill>
            <a:srgbClr val="EE327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 dirty="0"/>
          </a:p>
        </p:txBody>
      </p:sp>
      <p:sp>
        <p:nvSpPr>
          <p:cNvPr id="18" name="Pentagon 17"/>
          <p:cNvSpPr/>
          <p:nvPr/>
        </p:nvSpPr>
        <p:spPr>
          <a:xfrm rot="5400000">
            <a:off x="179112" y="1354308"/>
            <a:ext cx="2998733" cy="2808000"/>
          </a:xfrm>
          <a:prstGeom prst="homePlate">
            <a:avLst>
              <a:gd name="adj" fmla="val 23616"/>
            </a:avLst>
          </a:prstGeom>
          <a:solidFill>
            <a:srgbClr val="0045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1DA470-9FCE-4438-B783-1DB767E73309}"/>
              </a:ext>
            </a:extLst>
          </p:cNvPr>
          <p:cNvSpPr/>
          <p:nvPr/>
        </p:nvSpPr>
        <p:spPr>
          <a:xfrm>
            <a:off x="282512" y="1284776"/>
            <a:ext cx="2799966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IN" sz="1400" b="1" dirty="0">
                <a:solidFill>
                  <a:prstClr val="black"/>
                </a:solidFill>
              </a:rPr>
              <a:t>Release 1 of the Workflow tool will have:</a:t>
            </a:r>
          </a:p>
          <a:p>
            <a:pPr>
              <a:spcAft>
                <a:spcPts val="450"/>
              </a:spcAft>
            </a:pPr>
            <a:r>
              <a:rPr lang="en-IN" sz="1400" dirty="0">
                <a:solidFill>
                  <a:prstClr val="black"/>
                </a:solidFill>
              </a:rPr>
              <a:t>Notification and trigger features for Compliance and Stakeholders on:</a:t>
            </a:r>
          </a:p>
          <a:p>
            <a:pPr marL="134997" indent="-134997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</a:rPr>
              <a:t>Reminders of pending actions at  validation stage</a:t>
            </a:r>
            <a:endParaRPr lang="en-US" sz="1400" dirty="0">
              <a:solidFill>
                <a:prstClr val="black"/>
              </a:solidFill>
            </a:endParaRPr>
          </a:p>
          <a:p>
            <a:pPr marL="134997" indent="-134997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</a:rPr>
              <a:t>Reminders based on due date of an assigned action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D9A0B8-639A-4B74-824C-3E280387864F}"/>
              </a:ext>
            </a:extLst>
          </p:cNvPr>
          <p:cNvSpPr/>
          <p:nvPr/>
        </p:nvSpPr>
        <p:spPr>
          <a:xfrm>
            <a:off x="3326581" y="1284775"/>
            <a:ext cx="2524194" cy="259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1400" b="1" dirty="0">
                <a:solidFill>
                  <a:prstClr val="black"/>
                </a:solidFill>
              </a:rPr>
              <a:t>Release 2 will have: </a:t>
            </a:r>
          </a:p>
          <a:p>
            <a:pPr marL="134997" indent="-134997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</a:rPr>
              <a:t>View for Compliance </a:t>
            </a:r>
            <a:r>
              <a:rPr lang="en-IN" sz="1400" dirty="0" smtClean="0">
                <a:solidFill>
                  <a:prstClr val="black"/>
                </a:solidFill>
              </a:rPr>
              <a:t>- all </a:t>
            </a:r>
            <a:r>
              <a:rPr lang="en-IN" sz="1400" dirty="0">
                <a:solidFill>
                  <a:prstClr val="black"/>
                </a:solidFill>
              </a:rPr>
              <a:t>actions in validation stage </a:t>
            </a:r>
            <a:r>
              <a:rPr lang="en-IN" sz="1400" dirty="0" smtClean="0">
                <a:solidFill>
                  <a:prstClr val="black"/>
                </a:solidFill>
              </a:rPr>
              <a:t>and </a:t>
            </a:r>
            <a:r>
              <a:rPr lang="en-IN" sz="1400" dirty="0">
                <a:solidFill>
                  <a:prstClr val="black"/>
                </a:solidFill>
              </a:rPr>
              <a:t>action stage (not started, on track, overdue and complete)</a:t>
            </a:r>
            <a:endParaRPr lang="en-US" sz="1400" dirty="0">
              <a:solidFill>
                <a:prstClr val="black"/>
              </a:solidFill>
            </a:endParaRPr>
          </a:p>
          <a:p>
            <a:pPr marL="134997" indent="-134997">
              <a:buSzPct val="100000"/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</a:rPr>
              <a:t>View for Stakeholders </a:t>
            </a:r>
            <a:r>
              <a:rPr lang="en-IN" sz="1400" dirty="0" smtClean="0">
                <a:solidFill>
                  <a:prstClr val="black"/>
                </a:solidFill>
              </a:rPr>
              <a:t>- all </a:t>
            </a:r>
            <a:r>
              <a:rPr lang="en-IN" sz="1400" dirty="0">
                <a:solidFill>
                  <a:prstClr val="black"/>
                </a:solidFill>
              </a:rPr>
              <a:t>pending validations and actions assigned to them (not started, on track, overdue and complete)</a:t>
            </a:r>
            <a:endParaRPr lang="en-US" sz="1400" dirty="0">
              <a:solidFill>
                <a:prstClr val="black"/>
              </a:solidFill>
            </a:endParaRPr>
          </a:p>
          <a:p>
            <a:pPr>
              <a:buSzPct val="100000"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F7CA10-6FCC-4A62-BCFF-A0D803223742}"/>
              </a:ext>
            </a:extLst>
          </p:cNvPr>
          <p:cNvSpPr/>
          <p:nvPr/>
        </p:nvSpPr>
        <p:spPr>
          <a:xfrm>
            <a:off x="6205930" y="1284776"/>
            <a:ext cx="2484529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1400" b="1" dirty="0">
                <a:solidFill>
                  <a:prstClr val="black"/>
                </a:solidFill>
              </a:rPr>
              <a:t>Future releases:</a:t>
            </a:r>
          </a:p>
          <a:p>
            <a:pPr marL="134997" indent="-134997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prstClr val="black"/>
                </a:solidFill>
              </a:rPr>
              <a:t>Badge system to be included in the NIIT Compliance Passport App based on completion of actions</a:t>
            </a:r>
          </a:p>
          <a:p>
            <a:pPr marL="134997" indent="-134997">
              <a:buFont typeface="Arial" panose="020B0604020202020204" pitchFamily="34" charset="0"/>
              <a:buChar char="•"/>
            </a:pPr>
            <a:r>
              <a:rPr lang="en-US" sz="1400" dirty="0"/>
              <a:t>Ability to update actions from the NIIT Compliance Passport App</a:t>
            </a:r>
            <a:endParaRPr lang="en-IN" sz="1400" dirty="0">
              <a:solidFill>
                <a:prstClr val="black"/>
              </a:solidFill>
            </a:endParaRPr>
          </a:p>
          <a:p>
            <a:pPr marL="134997" indent="-134997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4478" y="767443"/>
            <a:ext cx="2808000" cy="459000"/>
          </a:xfrm>
          <a:prstGeom prst="rect">
            <a:avLst/>
          </a:prstGeom>
          <a:solidFill>
            <a:srgbClr val="004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23" name="Rectangle 22"/>
          <p:cNvSpPr/>
          <p:nvPr/>
        </p:nvSpPr>
        <p:spPr>
          <a:xfrm>
            <a:off x="3314942" y="767443"/>
            <a:ext cx="2646000" cy="459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24" name="Rectangle 23"/>
          <p:cNvSpPr/>
          <p:nvPr/>
        </p:nvSpPr>
        <p:spPr>
          <a:xfrm>
            <a:off x="6203009" y="767443"/>
            <a:ext cx="2646000" cy="459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25" name="Rectangle 24"/>
          <p:cNvSpPr/>
          <p:nvPr/>
        </p:nvSpPr>
        <p:spPr>
          <a:xfrm>
            <a:off x="1387942" y="823819"/>
            <a:ext cx="624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Vital</a:t>
            </a:r>
            <a:endParaRPr lang="en-IN" sz="18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35259" y="823819"/>
            <a:ext cx="1047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Required</a:t>
            </a:r>
            <a:endParaRPr lang="en-IN" sz="18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05256" y="823819"/>
            <a:ext cx="1441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Desired</a:t>
            </a:r>
          </a:p>
        </p:txBody>
      </p:sp>
      <p:sp>
        <p:nvSpPr>
          <p:cNvPr id="28" name="Oval 27"/>
          <p:cNvSpPr/>
          <p:nvPr/>
        </p:nvSpPr>
        <p:spPr>
          <a:xfrm>
            <a:off x="783405" y="4306115"/>
            <a:ext cx="1761496" cy="266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29" name="Oval 28"/>
          <p:cNvSpPr/>
          <p:nvPr/>
        </p:nvSpPr>
        <p:spPr>
          <a:xfrm>
            <a:off x="3736155" y="4306115"/>
            <a:ext cx="1761496" cy="266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30" name="Oval 29"/>
          <p:cNvSpPr/>
          <p:nvPr/>
        </p:nvSpPr>
        <p:spPr>
          <a:xfrm>
            <a:off x="6645261" y="4306115"/>
            <a:ext cx="1761496" cy="266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44" name="Title 4"/>
          <p:cNvSpPr txBox="1">
            <a:spLocks/>
          </p:cNvSpPr>
          <p:nvPr/>
        </p:nvSpPr>
        <p:spPr>
          <a:xfrm>
            <a:off x="72117" y="4658"/>
            <a:ext cx="9144000" cy="4946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Feature List – Workflow Tool</a:t>
            </a:r>
          </a:p>
        </p:txBody>
      </p:sp>
    </p:spTree>
    <p:extLst>
      <p:ext uri="{BB962C8B-B14F-4D97-AF65-F5344CB8AC3E}">
        <p14:creationId xmlns:p14="http://schemas.microsoft.com/office/powerpoint/2010/main" val="8587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42371" y="584998"/>
            <a:ext cx="4104969" cy="3096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10" name="Rectangle 9"/>
          <p:cNvSpPr/>
          <p:nvPr/>
        </p:nvSpPr>
        <p:spPr>
          <a:xfrm>
            <a:off x="503615" y="2570441"/>
            <a:ext cx="3253998" cy="315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11" name="Rectangle 10"/>
          <p:cNvSpPr/>
          <p:nvPr/>
        </p:nvSpPr>
        <p:spPr>
          <a:xfrm>
            <a:off x="503615" y="584999"/>
            <a:ext cx="3253998" cy="315439"/>
          </a:xfrm>
          <a:prstGeom prst="rect">
            <a:avLst/>
          </a:prstGeom>
          <a:solidFill>
            <a:srgbClr val="004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59D5D-F612-4CBB-9598-B163D9B4B6AC}"/>
              </a:ext>
            </a:extLst>
          </p:cNvPr>
          <p:cNvSpPr txBox="1"/>
          <p:nvPr/>
        </p:nvSpPr>
        <p:spPr>
          <a:xfrm>
            <a:off x="366064" y="572511"/>
            <a:ext cx="3561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Know your customer (KYC) guidelines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4825F4-5010-4C58-B2CF-AF967E048FF3}"/>
              </a:ext>
            </a:extLst>
          </p:cNvPr>
          <p:cNvSpPr txBox="1"/>
          <p:nvPr/>
        </p:nvSpPr>
        <p:spPr>
          <a:xfrm>
            <a:off x="848019" y="2556616"/>
            <a:ext cx="2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Information security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0385A-A5E5-4E20-9E33-BCBBDE4F7264}"/>
              </a:ext>
            </a:extLst>
          </p:cNvPr>
          <p:cNvSpPr txBox="1"/>
          <p:nvPr/>
        </p:nvSpPr>
        <p:spPr>
          <a:xfrm>
            <a:off x="5479710" y="572554"/>
            <a:ext cx="2184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Anti Money Laundering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3615" y="3347892"/>
            <a:ext cx="3253998" cy="3159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4825F4-5010-4C58-B2CF-AF967E048FF3}"/>
              </a:ext>
            </a:extLst>
          </p:cNvPr>
          <p:cNvSpPr txBox="1"/>
          <p:nvPr/>
        </p:nvSpPr>
        <p:spPr>
          <a:xfrm>
            <a:off x="673769" y="3341566"/>
            <a:ext cx="2885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Customer Service Fair Practices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42371" y="914938"/>
            <a:ext cx="4104969" cy="2146742"/>
          </a:xfrm>
          <a:prstGeom prst="rect">
            <a:avLst/>
          </a:prstGeom>
          <a:solidFill>
            <a:srgbClr val="58BE8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6956" y="2924386"/>
            <a:ext cx="3250658" cy="373616"/>
          </a:xfrm>
          <a:prstGeom prst="rect">
            <a:avLst/>
          </a:prstGeom>
          <a:solidFill>
            <a:srgbClr val="EE327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19" name="Rectangle 18"/>
          <p:cNvSpPr/>
          <p:nvPr/>
        </p:nvSpPr>
        <p:spPr>
          <a:xfrm>
            <a:off x="503615" y="914229"/>
            <a:ext cx="3253998" cy="1609616"/>
          </a:xfrm>
          <a:prstGeom prst="rect">
            <a:avLst/>
          </a:prstGeom>
          <a:solidFill>
            <a:srgbClr val="0045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6272" y="914939"/>
            <a:ext cx="3221342" cy="1650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IN" sz="1125" dirty="0">
                <a:solidFill>
                  <a:srgbClr val="000000"/>
                </a:solidFill>
              </a:rPr>
              <a:t>Policy definition</a:t>
            </a:r>
            <a:endParaRPr lang="en-IN" sz="1125" dirty="0"/>
          </a:p>
          <a:p>
            <a:pPr fontAlgn="b"/>
            <a:r>
              <a:rPr lang="en-US" sz="1125" dirty="0">
                <a:solidFill>
                  <a:srgbClr val="000000"/>
                </a:solidFill>
              </a:rPr>
              <a:t>Key elements of the policy</a:t>
            </a:r>
            <a:endParaRPr lang="en-IN" sz="1125" dirty="0"/>
          </a:p>
          <a:p>
            <a:pPr fontAlgn="b"/>
            <a:r>
              <a:rPr lang="en-IN" sz="1125" dirty="0">
                <a:solidFill>
                  <a:srgbClr val="000000"/>
                </a:solidFill>
              </a:rPr>
              <a:t>Customer Acceptance policy</a:t>
            </a:r>
            <a:endParaRPr lang="en-IN" sz="1125" dirty="0"/>
          </a:p>
          <a:p>
            <a:pPr fontAlgn="b"/>
            <a:r>
              <a:rPr lang="en-IN" sz="1125" dirty="0">
                <a:solidFill>
                  <a:srgbClr val="000000"/>
                </a:solidFill>
              </a:rPr>
              <a:t>Customer Identification Procedures</a:t>
            </a:r>
            <a:endParaRPr lang="en-IN" sz="1125" dirty="0"/>
          </a:p>
          <a:p>
            <a:pPr fontAlgn="b"/>
            <a:r>
              <a:rPr lang="en-US" sz="1125" dirty="0">
                <a:solidFill>
                  <a:srgbClr val="000000"/>
                </a:solidFill>
              </a:rPr>
              <a:t>KYC for new accounts – process and precautions</a:t>
            </a:r>
          </a:p>
          <a:p>
            <a:pPr fontAlgn="b"/>
            <a:r>
              <a:rPr lang="en-US" sz="1125" dirty="0">
                <a:solidFill>
                  <a:srgbClr val="000000"/>
                </a:solidFill>
              </a:rPr>
              <a:t>Customer profiling and risk categorization</a:t>
            </a:r>
            <a:endParaRPr lang="en-IN" sz="1125" dirty="0"/>
          </a:p>
          <a:p>
            <a:pPr fontAlgn="b"/>
            <a:r>
              <a:rPr lang="en-US" sz="1125" dirty="0">
                <a:solidFill>
                  <a:srgbClr val="000000"/>
                </a:solidFill>
              </a:rPr>
              <a:t>FATCA and KYC renewal requirements</a:t>
            </a:r>
            <a:endParaRPr lang="en-IN" sz="1125" dirty="0"/>
          </a:p>
          <a:p>
            <a:pPr fontAlgn="b"/>
            <a:r>
              <a:rPr lang="en-US" sz="1125" dirty="0">
                <a:solidFill>
                  <a:srgbClr val="000000"/>
                </a:solidFill>
              </a:rPr>
              <a:t>KYC for zero balance accounts</a:t>
            </a:r>
            <a:endParaRPr lang="en-IN" sz="1125" dirty="0"/>
          </a:p>
          <a:p>
            <a:pPr fontAlgn="b"/>
            <a:r>
              <a:rPr lang="en-US" sz="1125" dirty="0">
                <a:solidFill>
                  <a:srgbClr val="000000"/>
                </a:solidFill>
              </a:rPr>
              <a:t>Extra precautions in respect of certain categories</a:t>
            </a:r>
            <a:endParaRPr lang="en-IN" sz="1125" dirty="0"/>
          </a:p>
        </p:txBody>
      </p:sp>
      <p:sp>
        <p:nvSpPr>
          <p:cNvPr id="21" name="Rectangle 20"/>
          <p:cNvSpPr/>
          <p:nvPr/>
        </p:nvSpPr>
        <p:spPr>
          <a:xfrm>
            <a:off x="547159" y="2905877"/>
            <a:ext cx="321045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IN" sz="1125" dirty="0">
                <a:solidFill>
                  <a:srgbClr val="000000"/>
                </a:solidFill>
              </a:rPr>
              <a:t>Policy and Impact of breach</a:t>
            </a:r>
            <a:endParaRPr lang="en-IN" sz="1125" dirty="0"/>
          </a:p>
          <a:p>
            <a:pPr fontAlgn="b"/>
            <a:r>
              <a:rPr lang="en-IN" sz="1125" dirty="0">
                <a:solidFill>
                  <a:srgbClr val="000000"/>
                </a:solidFill>
              </a:rPr>
              <a:t>Good practices of Information security</a:t>
            </a:r>
            <a:endParaRPr lang="en-IN" sz="1125" dirty="0"/>
          </a:p>
        </p:txBody>
      </p:sp>
      <p:sp>
        <p:nvSpPr>
          <p:cNvPr id="22" name="Rectangle 21"/>
          <p:cNvSpPr/>
          <p:nvPr/>
        </p:nvSpPr>
        <p:spPr>
          <a:xfrm>
            <a:off x="4575028" y="914939"/>
            <a:ext cx="4072313" cy="199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125" dirty="0">
                <a:solidFill>
                  <a:srgbClr val="000000"/>
                </a:solidFill>
              </a:rPr>
              <a:t>Three layers: Placement, Layering and integration</a:t>
            </a:r>
            <a:endParaRPr lang="en-IN" sz="1125" dirty="0"/>
          </a:p>
          <a:p>
            <a:pPr fontAlgn="b"/>
            <a:r>
              <a:rPr lang="en-US" sz="1125" dirty="0">
                <a:solidFill>
                  <a:srgbClr val="000000"/>
                </a:solidFill>
              </a:rPr>
              <a:t>Prevention Of Money Laundering Act</a:t>
            </a:r>
          </a:p>
          <a:p>
            <a:pPr fontAlgn="b"/>
            <a:r>
              <a:rPr lang="en-US" sz="1125" dirty="0">
                <a:solidFill>
                  <a:srgbClr val="000000"/>
                </a:solidFill>
              </a:rPr>
              <a:t>RBI guidelines</a:t>
            </a:r>
            <a:endParaRPr lang="en-IN" sz="1125" dirty="0"/>
          </a:p>
          <a:p>
            <a:pPr fontAlgn="b"/>
            <a:r>
              <a:rPr lang="en-US" sz="1125" dirty="0">
                <a:solidFill>
                  <a:srgbClr val="000000"/>
                </a:solidFill>
              </a:rPr>
              <a:t>Financial Intelligence Unit- Role and functions</a:t>
            </a:r>
            <a:endParaRPr lang="en-IN" sz="1125" dirty="0"/>
          </a:p>
          <a:p>
            <a:pPr fontAlgn="b"/>
            <a:r>
              <a:rPr lang="en-IN" sz="1125" dirty="0">
                <a:solidFill>
                  <a:srgbClr val="000000"/>
                </a:solidFill>
              </a:rPr>
              <a:t>Financial Action Task Force</a:t>
            </a:r>
            <a:endParaRPr lang="en-IN" sz="1125" dirty="0"/>
          </a:p>
          <a:p>
            <a:pPr fontAlgn="b"/>
            <a:r>
              <a:rPr lang="en-US" sz="1125" dirty="0">
                <a:solidFill>
                  <a:srgbClr val="000000"/>
                </a:solidFill>
              </a:rPr>
              <a:t>Cash transactions and suspicious transactions</a:t>
            </a:r>
            <a:endParaRPr lang="en-IN" sz="1125" dirty="0"/>
          </a:p>
          <a:p>
            <a:pPr fontAlgn="b"/>
            <a:r>
              <a:rPr lang="en-US" sz="1125" dirty="0">
                <a:solidFill>
                  <a:srgbClr val="000000"/>
                </a:solidFill>
              </a:rPr>
              <a:t>Software for screening, parameters for screening and adequacy</a:t>
            </a:r>
            <a:endParaRPr lang="en-IN" sz="1125" dirty="0"/>
          </a:p>
          <a:p>
            <a:pPr fontAlgn="b"/>
            <a:r>
              <a:rPr lang="en-US" sz="1125" dirty="0">
                <a:solidFill>
                  <a:srgbClr val="000000"/>
                </a:solidFill>
              </a:rPr>
              <a:t>Monitoring and reporting of transactions</a:t>
            </a:r>
            <a:endParaRPr lang="en-IN" sz="1125" dirty="0"/>
          </a:p>
          <a:p>
            <a:pPr fontAlgn="b"/>
            <a:r>
              <a:rPr lang="en-US" sz="1125" dirty="0">
                <a:solidFill>
                  <a:srgbClr val="000000"/>
                </a:solidFill>
              </a:rPr>
              <a:t>Nature and format of reporting</a:t>
            </a:r>
            <a:endParaRPr lang="en-IN" sz="1125" dirty="0"/>
          </a:p>
          <a:p>
            <a:pPr fontAlgn="b"/>
            <a:r>
              <a:rPr lang="en-IN" sz="1125" dirty="0">
                <a:solidFill>
                  <a:srgbClr val="000000"/>
                </a:solidFill>
              </a:rPr>
              <a:t>Trade based Money Laundering</a:t>
            </a:r>
            <a:endParaRPr lang="en-IN" sz="1125" dirty="0"/>
          </a:p>
          <a:p>
            <a:pPr fontAlgn="b"/>
            <a:r>
              <a:rPr lang="en-US" sz="1125" dirty="0">
                <a:solidFill>
                  <a:srgbClr val="000000"/>
                </a:solidFill>
              </a:rPr>
              <a:t>Correspondent banking  and Exchange companies relationship</a:t>
            </a:r>
            <a:endParaRPr lang="en-IN" sz="1125" dirty="0"/>
          </a:p>
        </p:txBody>
      </p:sp>
      <p:sp>
        <p:nvSpPr>
          <p:cNvPr id="23" name="Rectangle 22"/>
          <p:cNvSpPr/>
          <p:nvPr/>
        </p:nvSpPr>
        <p:spPr>
          <a:xfrm>
            <a:off x="506956" y="3676274"/>
            <a:ext cx="3250658" cy="1001665"/>
          </a:xfrm>
          <a:prstGeom prst="rect">
            <a:avLst/>
          </a:prstGeom>
          <a:solidFill>
            <a:srgbClr val="EE327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24" name="Rectangle 23"/>
          <p:cNvSpPr/>
          <p:nvPr/>
        </p:nvSpPr>
        <p:spPr>
          <a:xfrm>
            <a:off x="536768" y="3664579"/>
            <a:ext cx="3160449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IN" sz="1125" dirty="0">
                <a:solidFill>
                  <a:srgbClr val="000000"/>
                </a:solidFill>
                <a:latin typeface="Calibri" panose="020F0502020204030204" pitchFamily="34" charset="0"/>
              </a:rPr>
              <a:t>Fair Practices code</a:t>
            </a:r>
            <a:endParaRPr lang="en-IN" sz="1125" dirty="0">
              <a:latin typeface="Arial" panose="020B0604020202020204" pitchFamily="34" charset="0"/>
            </a:endParaRPr>
          </a:p>
          <a:p>
            <a:pPr fontAlgn="b"/>
            <a:r>
              <a:rPr lang="en-IN" sz="1125" dirty="0">
                <a:solidFill>
                  <a:srgbClr val="000000"/>
                </a:solidFill>
                <a:latin typeface="Calibri" panose="020F0502020204030204" pitchFamily="34" charset="0"/>
              </a:rPr>
              <a:t>Citizens charter</a:t>
            </a:r>
            <a:endParaRPr lang="en-IN" sz="1125" dirty="0">
              <a:latin typeface="Arial" panose="020B0604020202020204" pitchFamily="34" charset="0"/>
            </a:endParaRPr>
          </a:p>
          <a:p>
            <a:pPr fontAlgn="b"/>
            <a:r>
              <a:rPr lang="en-IN" sz="1125" dirty="0">
                <a:solidFill>
                  <a:srgbClr val="000000"/>
                </a:solidFill>
                <a:latin typeface="Calibri" panose="020F0502020204030204" pitchFamily="34" charset="0"/>
              </a:rPr>
              <a:t>BCSBI Code</a:t>
            </a:r>
            <a:endParaRPr lang="en-IN" sz="1125" dirty="0">
              <a:latin typeface="Arial" panose="020B0604020202020204" pitchFamily="34" charset="0"/>
            </a:endParaRPr>
          </a:p>
          <a:p>
            <a:pPr fontAlgn="b"/>
            <a:r>
              <a:rPr lang="en-IN" sz="1125" dirty="0">
                <a:solidFill>
                  <a:srgbClr val="000000"/>
                </a:solidFill>
                <a:latin typeface="Calibri" panose="020F0502020204030204" pitchFamily="34" charset="0"/>
              </a:rPr>
              <a:t>Banking Ombudsman Scheme</a:t>
            </a:r>
            <a:endParaRPr lang="en-IN" sz="1125" dirty="0">
              <a:latin typeface="Arial" panose="020B0604020202020204" pitchFamily="34" charset="0"/>
            </a:endParaRPr>
          </a:p>
          <a:p>
            <a:pPr fontAlgn="b"/>
            <a:r>
              <a:rPr lang="en-IN" sz="1125" dirty="0">
                <a:solidFill>
                  <a:srgbClr val="000000"/>
                </a:solidFill>
                <a:latin typeface="Calibri" panose="020F0502020204030204" pitchFamily="34" charset="0"/>
              </a:rPr>
              <a:t>Reporting and Disclosures</a:t>
            </a:r>
            <a:endParaRPr lang="en-IN" sz="1125" dirty="0"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42371" y="3237298"/>
            <a:ext cx="4104969" cy="3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4825F4-5010-4C58-B2CF-AF967E048FF3}"/>
              </a:ext>
            </a:extLst>
          </p:cNvPr>
          <p:cNvSpPr txBox="1"/>
          <p:nvPr/>
        </p:nvSpPr>
        <p:spPr>
          <a:xfrm>
            <a:off x="5296733" y="3198096"/>
            <a:ext cx="255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Ethics and conduct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45712" y="3565680"/>
            <a:ext cx="4101629" cy="1001665"/>
          </a:xfrm>
          <a:prstGeom prst="rect">
            <a:avLst/>
          </a:prstGeom>
          <a:solidFill>
            <a:srgbClr val="EE327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28" name="Rectangle 27"/>
          <p:cNvSpPr/>
          <p:nvPr/>
        </p:nvSpPr>
        <p:spPr>
          <a:xfrm>
            <a:off x="4585915" y="3574765"/>
            <a:ext cx="3730928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IN" sz="1125" dirty="0">
                <a:solidFill>
                  <a:srgbClr val="000000"/>
                </a:solidFill>
                <a:latin typeface="Calibri" panose="020F0502020204030204" pitchFamily="34" charset="0"/>
              </a:rPr>
              <a:t>Service rules</a:t>
            </a:r>
            <a:endParaRPr lang="en-IN" sz="1125" dirty="0">
              <a:latin typeface="Arial" panose="020B0604020202020204" pitchFamily="34" charset="0"/>
            </a:endParaRPr>
          </a:p>
          <a:p>
            <a:pPr fontAlgn="b"/>
            <a:r>
              <a:rPr lang="en-IN" sz="1125" dirty="0">
                <a:solidFill>
                  <a:srgbClr val="000000"/>
                </a:solidFill>
                <a:latin typeface="Calibri" panose="020F0502020204030204" pitchFamily="34" charset="0"/>
              </a:rPr>
              <a:t>Prevention of corruption Act</a:t>
            </a:r>
            <a:endParaRPr lang="en-IN" sz="1125" dirty="0">
              <a:latin typeface="Arial" panose="020B0604020202020204" pitchFamily="34" charset="0"/>
            </a:endParaRPr>
          </a:p>
          <a:p>
            <a:pPr fontAlgn="b"/>
            <a:r>
              <a:rPr lang="en-US" sz="1125" dirty="0">
                <a:solidFill>
                  <a:srgbClr val="000000"/>
                </a:solidFill>
                <a:latin typeface="Calibri" panose="020F0502020204030204" pitchFamily="34" charset="0"/>
              </a:rPr>
              <a:t>Code of conduct in oral and written communication</a:t>
            </a:r>
            <a:endParaRPr lang="en-IN" sz="1125" dirty="0">
              <a:latin typeface="Arial" panose="020B0604020202020204" pitchFamily="34" charset="0"/>
            </a:endParaRPr>
          </a:p>
          <a:p>
            <a:pPr fontAlgn="b"/>
            <a:r>
              <a:rPr lang="en-IN" sz="1125" dirty="0">
                <a:solidFill>
                  <a:srgbClr val="000000"/>
                </a:solidFill>
                <a:latin typeface="Calibri" panose="020F0502020204030204" pitchFamily="34" charset="0"/>
              </a:rPr>
              <a:t>Insider trading</a:t>
            </a:r>
            <a:endParaRPr lang="en-IN" sz="1125" dirty="0">
              <a:latin typeface="Arial" panose="020B0604020202020204" pitchFamily="34" charset="0"/>
            </a:endParaRPr>
          </a:p>
          <a:p>
            <a:pPr fontAlgn="b"/>
            <a:r>
              <a:rPr lang="en-US" sz="1125" dirty="0">
                <a:solidFill>
                  <a:srgbClr val="000000"/>
                </a:solidFill>
                <a:latin typeface="Calibri" panose="020F0502020204030204" pitchFamily="34" charset="0"/>
              </a:rPr>
              <a:t>Code of conduct for board members</a:t>
            </a:r>
            <a:endParaRPr lang="en-IN" sz="1125" dirty="0">
              <a:latin typeface="Arial" panose="020B0604020202020204" pitchFamily="34" charset="0"/>
            </a:endParaRPr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72117" y="-6772"/>
            <a:ext cx="9144000" cy="4946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Base Content in the NIIT Compliance Passport App</a:t>
            </a:r>
          </a:p>
        </p:txBody>
      </p:sp>
    </p:spTree>
    <p:extLst>
      <p:ext uri="{BB962C8B-B14F-4D97-AF65-F5344CB8AC3E}">
        <p14:creationId xmlns:p14="http://schemas.microsoft.com/office/powerpoint/2010/main" val="8631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122201" y="1734389"/>
            <a:ext cx="6857029" cy="0"/>
          </a:xfrm>
          <a:prstGeom prst="line">
            <a:avLst/>
          </a:prstGeom>
          <a:ln w="28575">
            <a:solidFill>
              <a:srgbClr val="8255A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457250" y="732069"/>
            <a:ext cx="2037911" cy="2037911"/>
          </a:xfrm>
          <a:prstGeom prst="ellipse">
            <a:avLst/>
          </a:prstGeom>
          <a:solidFill>
            <a:schemeClr val="bg1"/>
          </a:solidFill>
          <a:ln w="76200">
            <a:solidFill>
              <a:srgbClr val="825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67097" y="1734392"/>
            <a:ext cx="0" cy="548891"/>
          </a:xfrm>
          <a:prstGeom prst="line">
            <a:avLst/>
          </a:prstGeom>
          <a:ln w="28575">
            <a:solidFill>
              <a:srgbClr val="8255A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76204" y="2769980"/>
            <a:ext cx="0" cy="548891"/>
          </a:xfrm>
          <a:prstGeom prst="line">
            <a:avLst/>
          </a:prstGeom>
          <a:ln w="28575">
            <a:solidFill>
              <a:srgbClr val="8255A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35192" y="1734391"/>
            <a:ext cx="0" cy="548891"/>
          </a:xfrm>
          <a:prstGeom prst="line">
            <a:avLst/>
          </a:prstGeom>
          <a:ln w="28575">
            <a:solidFill>
              <a:srgbClr val="8255A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26820" y="4559711"/>
            <a:ext cx="4955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/>
              <a:t>Banks can subscribe to one or more channels for the app.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6CF2D7-C46B-4CA7-B6BC-60D3C8CEA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6" t="48123" r="3171" b="12669"/>
          <a:stretch/>
        </p:blipFill>
        <p:spPr>
          <a:xfrm>
            <a:off x="3688777" y="1291201"/>
            <a:ext cx="1616029" cy="98119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45648" y="2345373"/>
            <a:ext cx="1042901" cy="1042901"/>
          </a:xfrm>
          <a:prstGeom prst="ellipse">
            <a:avLst/>
          </a:prstGeom>
          <a:solidFill>
            <a:srgbClr val="00459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4" name="Rectangle 3"/>
          <p:cNvSpPr/>
          <p:nvPr/>
        </p:nvSpPr>
        <p:spPr>
          <a:xfrm>
            <a:off x="1111324" y="2680249"/>
            <a:ext cx="945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Training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54755" y="3365962"/>
            <a:ext cx="1042901" cy="10429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18" name="Rectangle 17"/>
          <p:cNvSpPr/>
          <p:nvPr/>
        </p:nvSpPr>
        <p:spPr>
          <a:xfrm>
            <a:off x="4149384" y="3663397"/>
            <a:ext cx="7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News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16258" y="2340158"/>
            <a:ext cx="1042901" cy="10429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21" name="Rectangle 20"/>
          <p:cNvSpPr/>
          <p:nvPr/>
        </p:nvSpPr>
        <p:spPr>
          <a:xfrm>
            <a:off x="6977322" y="2613597"/>
            <a:ext cx="1154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</a:rPr>
              <a:t>Regulatory </a:t>
            </a:r>
          </a:p>
          <a:p>
            <a:pPr algn="ctr"/>
            <a:r>
              <a:rPr lang="en-IN" sz="1600" b="1" dirty="0">
                <a:solidFill>
                  <a:schemeClr val="bg1"/>
                </a:solidFill>
              </a:rPr>
              <a:t>Updates</a:t>
            </a: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83547" y="4486"/>
            <a:ext cx="9144000" cy="4946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Subscription Model</a:t>
            </a:r>
          </a:p>
        </p:txBody>
      </p:sp>
    </p:spTree>
    <p:extLst>
      <p:ext uri="{BB962C8B-B14F-4D97-AF65-F5344CB8AC3E}">
        <p14:creationId xmlns:p14="http://schemas.microsoft.com/office/powerpoint/2010/main" val="36530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18260" r="8439" b="8110"/>
          <a:stretch/>
        </p:blipFill>
        <p:spPr>
          <a:xfrm>
            <a:off x="0" y="1"/>
            <a:ext cx="9144000" cy="51435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50A-89FE-4D7D-9979-6FB160A40018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209313" cy="5143500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313" y="8993"/>
            <a:ext cx="9144000" cy="4946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How Do We Begin?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928" y="4131471"/>
            <a:ext cx="9144000" cy="1012029"/>
          </a:xfrm>
          <a:prstGeom prst="rect">
            <a:avLst/>
          </a:pr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/>
          <p:cNvSpPr/>
          <p:nvPr/>
        </p:nvSpPr>
        <p:spPr>
          <a:xfrm>
            <a:off x="1384482" y="4210110"/>
            <a:ext cx="6375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NIIT’s Compliance Passport will leverage over a 100 Years of Mandatory Training Experience.</a:t>
            </a:r>
            <a:endParaRPr lang="en-US" sz="405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698237674"/>
              </p:ext>
            </p:extLst>
          </p:nvPr>
        </p:nvGraphicFramePr>
        <p:xfrm>
          <a:off x="1361554" y="2702720"/>
          <a:ext cx="6305550" cy="196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90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/>
          <p:cNvSpPr/>
          <p:nvPr/>
        </p:nvSpPr>
        <p:spPr>
          <a:xfrm>
            <a:off x="6045824" y="2768061"/>
            <a:ext cx="1525362" cy="144577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0385A-A5E5-4E20-9E33-BCBBDE4F7264}"/>
              </a:ext>
            </a:extLst>
          </p:cNvPr>
          <p:cNvSpPr txBox="1"/>
          <p:nvPr/>
        </p:nvSpPr>
        <p:spPr>
          <a:xfrm>
            <a:off x="6419313" y="790299"/>
            <a:ext cx="66556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013" b="1" dirty="0">
                <a:solidFill>
                  <a:schemeClr val="bg1"/>
                </a:solidFill>
              </a:rPr>
              <a:t>External: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72117" y="4658"/>
            <a:ext cx="9144000" cy="4946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The Team Composition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182" y="2445431"/>
            <a:ext cx="600461" cy="55642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71144" y="2994460"/>
            <a:ext cx="891851" cy="43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25" b="1" dirty="0"/>
              <a:t>Compliance experts</a:t>
            </a:r>
            <a:endParaRPr lang="en-US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2825055" y="4249338"/>
            <a:ext cx="9359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End users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1973" y="1890294"/>
            <a:ext cx="1475087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25" b="1" dirty="0"/>
              <a:t>Bank stakeholders</a:t>
            </a:r>
            <a:endParaRPr lang="en-US" sz="1050" dirty="0"/>
          </a:p>
        </p:txBody>
      </p:sp>
      <p:sp>
        <p:nvSpPr>
          <p:cNvPr id="31" name="TextBox 30"/>
          <p:cNvSpPr txBox="1"/>
          <p:nvPr/>
        </p:nvSpPr>
        <p:spPr>
          <a:xfrm>
            <a:off x="776531" y="4134605"/>
            <a:ext cx="14750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Bank’s Compliance Officer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591" y="3537527"/>
            <a:ext cx="708937" cy="57601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270991" y="4128151"/>
            <a:ext cx="1475087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25" b="1" dirty="0"/>
              <a:t>Voice support team</a:t>
            </a:r>
            <a:endParaRPr lang="en-US" sz="1050" dirty="0"/>
          </a:p>
        </p:txBody>
      </p:sp>
      <p:sp>
        <p:nvSpPr>
          <p:cNvPr id="38" name="TextBox 37"/>
          <p:cNvSpPr txBox="1"/>
          <p:nvPr/>
        </p:nvSpPr>
        <p:spPr>
          <a:xfrm>
            <a:off x="1258489" y="691176"/>
            <a:ext cx="16989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2060"/>
                </a:solidFill>
              </a:rPr>
              <a:t>CUSTOMER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876821" y="3200830"/>
            <a:ext cx="818382" cy="987571"/>
            <a:chOff x="10562452" y="1637752"/>
            <a:chExt cx="708517" cy="989122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452" y="1920423"/>
              <a:ext cx="708517" cy="706451"/>
            </a:xfrm>
            <a:prstGeom prst="rect">
              <a:avLst/>
            </a:prstGeom>
          </p:spPr>
        </p:pic>
        <p:sp>
          <p:nvSpPr>
            <p:cNvPr id="45" name="Cloud 44"/>
            <p:cNvSpPr/>
            <p:nvPr/>
          </p:nvSpPr>
          <p:spPr>
            <a:xfrm>
              <a:off x="10689252" y="1637752"/>
              <a:ext cx="454915" cy="243163"/>
            </a:xfrm>
            <a:prstGeom prst="clou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3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0916709" y="1771743"/>
              <a:ext cx="0" cy="148680"/>
            </a:xfrm>
            <a:prstGeom prst="line">
              <a:avLst/>
            </a:prstGeom>
            <a:ln w="28575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2460" y="566230"/>
            <a:ext cx="1254755" cy="614029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4877C91-A414-4415-A799-E8868B4F1C95}"/>
              </a:ext>
            </a:extLst>
          </p:cNvPr>
          <p:cNvCxnSpPr>
            <a:cxnSpLocks/>
          </p:cNvCxnSpPr>
          <p:nvPr/>
        </p:nvCxnSpPr>
        <p:spPr>
          <a:xfrm>
            <a:off x="4550402" y="766553"/>
            <a:ext cx="57467" cy="4369404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160250" y="1472141"/>
            <a:ext cx="169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NIIT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29683" y="3099433"/>
            <a:ext cx="1475087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25" b="1" dirty="0"/>
              <a:t>IT/ Systems team 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E96F106-0571-434A-AEF1-7B05E7F83A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538" y="1180258"/>
            <a:ext cx="641903" cy="64880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659" y="3252547"/>
            <a:ext cx="807244" cy="79295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E5E2F3E-3513-4003-A12D-3FF1430B7F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4439" y="3105383"/>
            <a:ext cx="571916" cy="6140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9440" y="1218076"/>
            <a:ext cx="1200150" cy="70008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6897" y="2554986"/>
            <a:ext cx="669661" cy="57729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6116" y="3576122"/>
            <a:ext cx="651224" cy="56140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886091" y="4113537"/>
            <a:ext cx="1475087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25" b="1" dirty="0"/>
              <a:t>Content Design team 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9086" y="1417489"/>
            <a:ext cx="721519" cy="85010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9FCDA8D-BAA6-48C4-9021-128862DC23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56388" y="1340941"/>
            <a:ext cx="1108628" cy="81260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86CF2D7-C46B-4CA7-B6BC-60D3C8CEA0C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486" t="48123" r="3171" b="16938"/>
          <a:stretch/>
        </p:blipFill>
        <p:spPr>
          <a:xfrm>
            <a:off x="4965370" y="1418589"/>
            <a:ext cx="935315" cy="506045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>
          <a:xfrm>
            <a:off x="4317169" y="1684621"/>
            <a:ext cx="53921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4278856" y="1802378"/>
            <a:ext cx="577532" cy="9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Bent-Up Arrow 67"/>
          <p:cNvSpPr/>
          <p:nvPr/>
        </p:nvSpPr>
        <p:spPr>
          <a:xfrm rot="10800000">
            <a:off x="6999879" y="894888"/>
            <a:ext cx="567346" cy="4429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0ADF181E-8EA4-42F8-98BA-75759F366B5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14116" y="3132279"/>
            <a:ext cx="564951" cy="1136934"/>
          </a:xfrm>
          <a:prstGeom prst="rect">
            <a:avLst/>
          </a:prstGeom>
        </p:spPr>
      </p:pic>
      <p:cxnSp>
        <p:nvCxnSpPr>
          <p:cNvPr id="71" name="Straight Arrow Connector 70"/>
          <p:cNvCxnSpPr/>
          <p:nvPr/>
        </p:nvCxnSpPr>
        <p:spPr>
          <a:xfrm flipH="1" flipV="1">
            <a:off x="4878766" y="3759392"/>
            <a:ext cx="577532" cy="9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3720646" y="3763201"/>
            <a:ext cx="577532" cy="9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769835" y="3922007"/>
            <a:ext cx="53921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917080" y="3917051"/>
            <a:ext cx="53921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4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6048593" y="2887011"/>
            <a:ext cx="2544904" cy="13679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50" name="Rectangle 49"/>
          <p:cNvSpPr/>
          <p:nvPr/>
        </p:nvSpPr>
        <p:spPr>
          <a:xfrm>
            <a:off x="1787750" y="2887011"/>
            <a:ext cx="2414120" cy="13679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48" name="Rectangle 47"/>
          <p:cNvSpPr/>
          <p:nvPr/>
        </p:nvSpPr>
        <p:spPr>
          <a:xfrm>
            <a:off x="6037675" y="774220"/>
            <a:ext cx="2544904" cy="1367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47" name="Rectangle 46"/>
          <p:cNvSpPr/>
          <p:nvPr/>
        </p:nvSpPr>
        <p:spPr>
          <a:xfrm>
            <a:off x="1776831" y="774220"/>
            <a:ext cx="2414120" cy="13679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72117" y="49969"/>
            <a:ext cx="8877330" cy="36181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n-lt"/>
              </a:rPr>
              <a:t>Key Compliance Challenges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9E63A4-C746-492C-89F7-D363BF1F8A2E}"/>
              </a:ext>
            </a:extLst>
          </p:cNvPr>
          <p:cNvSpPr/>
          <p:nvPr/>
        </p:nvSpPr>
        <p:spPr>
          <a:xfrm>
            <a:off x="1857685" y="964128"/>
            <a:ext cx="2244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Learning exactly what you need to know and why it matters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7EDF9-1F15-4051-9394-B083312FE4B4}"/>
              </a:ext>
            </a:extLst>
          </p:cNvPr>
          <p:cNvSpPr txBox="1"/>
          <p:nvPr/>
        </p:nvSpPr>
        <p:spPr>
          <a:xfrm>
            <a:off x="6048593" y="789582"/>
            <a:ext cx="2639820" cy="13029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34997" indent="-134997">
              <a:buFont typeface="Arial" panose="020B0604020202020204" pitchFamily="34" charset="0"/>
              <a:buChar char="•"/>
            </a:pPr>
            <a:r>
              <a:rPr lang="en-IN" dirty="0"/>
              <a:t>Compliance as a culture</a:t>
            </a:r>
          </a:p>
          <a:p>
            <a:pPr marL="214308" indent="-214308">
              <a:lnSpc>
                <a:spcPts val="750"/>
              </a:lnSpc>
              <a:buFont typeface="Arial" panose="020B0604020202020204" pitchFamily="34" charset="0"/>
              <a:buChar char="•"/>
            </a:pPr>
            <a:endParaRPr lang="en-IN" dirty="0"/>
          </a:p>
          <a:p>
            <a:pPr marL="134997" indent="-134997">
              <a:buFont typeface="Arial" panose="020B0604020202020204" pitchFamily="34" charset="0"/>
              <a:buChar char="•"/>
            </a:pPr>
            <a:r>
              <a:rPr lang="en-IN" dirty="0"/>
              <a:t>Compliance training resulting in changed </a:t>
            </a:r>
            <a:r>
              <a:rPr lang="en-IN" dirty="0" smtClean="0"/>
              <a:t>behaviour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381422" y="774220"/>
            <a:ext cx="1367993" cy="1367993"/>
          </a:xfrm>
          <a:prstGeom prst="rect">
            <a:avLst/>
          </a:prstGeom>
          <a:solidFill>
            <a:srgbClr val="004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3" name="Rectangle 2"/>
          <p:cNvSpPr/>
          <p:nvPr/>
        </p:nvSpPr>
        <p:spPr>
          <a:xfrm>
            <a:off x="489748" y="1773773"/>
            <a:ext cx="1151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Relevance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40405" y="774220"/>
            <a:ext cx="1367993" cy="136799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24" name="Rectangle 23"/>
          <p:cNvSpPr/>
          <p:nvPr/>
        </p:nvSpPr>
        <p:spPr>
          <a:xfrm>
            <a:off x="4662994" y="1755451"/>
            <a:ext cx="1365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Engagement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9E63A4-C746-492C-89F7-D363BF1F8A2E}"/>
              </a:ext>
            </a:extLst>
          </p:cNvPr>
          <p:cNvSpPr/>
          <p:nvPr/>
        </p:nvSpPr>
        <p:spPr>
          <a:xfrm>
            <a:off x="1776832" y="2929781"/>
            <a:ext cx="2414120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97" indent="-134997">
              <a:buFont typeface="Arial" panose="020B0604020202020204" pitchFamily="34" charset="0"/>
              <a:buChar char="•"/>
            </a:pPr>
            <a:r>
              <a:rPr lang="en-IN" dirty="0"/>
              <a:t>Learning for your current role</a:t>
            </a:r>
          </a:p>
          <a:p>
            <a:pPr marL="134997" indent="-134997">
              <a:lnSpc>
                <a:spcPts val="750"/>
              </a:lnSpc>
              <a:buFont typeface="Arial" panose="020B0604020202020204" pitchFamily="34" charset="0"/>
              <a:buChar char="•"/>
            </a:pPr>
            <a:endParaRPr lang="en-IN" dirty="0"/>
          </a:p>
          <a:p>
            <a:pPr marL="134997" indent="-134997">
              <a:buFont typeface="Arial" panose="020B0604020202020204" pitchFamily="34" charset="0"/>
              <a:buChar char="•"/>
            </a:pPr>
            <a:r>
              <a:rPr lang="en-IN" dirty="0"/>
              <a:t>Learning without time away from work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77EDF9-1F15-4051-9394-B083312FE4B4}"/>
              </a:ext>
            </a:extLst>
          </p:cNvPr>
          <p:cNvSpPr txBox="1"/>
          <p:nvPr/>
        </p:nvSpPr>
        <p:spPr>
          <a:xfrm>
            <a:off x="6155477" y="2960969"/>
            <a:ext cx="2331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Lack of regulatory understanding resulting in increased regulatory sanctions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6110" y="2880060"/>
            <a:ext cx="1367993" cy="13679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39" name="Rectangle 38"/>
          <p:cNvSpPr/>
          <p:nvPr/>
        </p:nvSpPr>
        <p:spPr>
          <a:xfrm>
            <a:off x="516745" y="3891043"/>
            <a:ext cx="1126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Seat Time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55093" y="2880060"/>
            <a:ext cx="1367993" cy="136799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41" name="Rectangle 40"/>
          <p:cNvSpPr/>
          <p:nvPr/>
        </p:nvSpPr>
        <p:spPr>
          <a:xfrm>
            <a:off x="4915735" y="3873829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Impact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7" y="893277"/>
            <a:ext cx="960203" cy="813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88" y="854411"/>
            <a:ext cx="960203" cy="89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3" y="2917843"/>
            <a:ext cx="900762" cy="9739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08" y="3306615"/>
            <a:ext cx="937341" cy="5532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6685" y="2117094"/>
            <a:ext cx="426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Increased engagement reduces compliance misconduct by 13% and increases self-reporting by 20</a:t>
            </a:r>
            <a:r>
              <a:rPr lang="en-US" sz="1400" i="1" dirty="0" smtClean="0"/>
              <a:t>%.</a:t>
            </a:r>
            <a:endParaRPr lang="en-IN" sz="1400" i="1" dirty="0"/>
          </a:p>
        </p:txBody>
      </p:sp>
    </p:spTree>
    <p:extLst>
      <p:ext uri="{BB962C8B-B14F-4D97-AF65-F5344CB8AC3E}">
        <p14:creationId xmlns:p14="http://schemas.microsoft.com/office/powerpoint/2010/main" val="42245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50A-89FE-4D7D-9979-6FB160A40018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314" y="2183880"/>
            <a:ext cx="28289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</a:rPr>
              <a:t>COURSE LIST</a:t>
            </a:r>
            <a:endParaRPr lang="en-US" sz="4950" b="1" dirty="0"/>
          </a:p>
        </p:txBody>
      </p:sp>
    </p:spTree>
    <p:extLst>
      <p:ext uri="{BB962C8B-B14F-4D97-AF65-F5344CB8AC3E}">
        <p14:creationId xmlns:p14="http://schemas.microsoft.com/office/powerpoint/2010/main" val="221938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9125" y="0"/>
            <a:ext cx="3962400" cy="5143500"/>
          </a:xfrm>
          <a:prstGeom prst="rect">
            <a:avLst/>
          </a:prstGeom>
          <a:solidFill>
            <a:srgbClr val="C5A5BD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50A-89FE-4D7D-9979-6FB160A40018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EA657-3C57-43AF-BBDB-14B06A656FF1}"/>
              </a:ext>
            </a:extLst>
          </p:cNvPr>
          <p:cNvSpPr/>
          <p:nvPr/>
        </p:nvSpPr>
        <p:spPr>
          <a:xfrm>
            <a:off x="4710113" y="414979"/>
            <a:ext cx="3400425" cy="440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ANTI-MONEY LAUNDERING</a:t>
            </a:r>
          </a:p>
          <a:p>
            <a:pPr lvl="0"/>
            <a:endParaRPr lang="en-US" sz="1800" dirty="0">
              <a:solidFill>
                <a:prstClr val="black"/>
              </a:solidFill>
              <a:ea typeface="Times New Roman" charset="0"/>
              <a:cs typeface="Calibri" panose="020F050202020403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Anti-Money Laundering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Sanctions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Anti-Bribery &amp; Corruption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ea typeface="Times New Roman" charset="0"/>
              <a:cs typeface="Calibri" panose="020F0502020204030204" pitchFamily="34" charset="0"/>
            </a:endParaRPr>
          </a:p>
          <a:p>
            <a:pPr lvl="0"/>
            <a:r>
              <a:rPr lang="en-US" sz="1800" b="1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OPERATIONAL RISK &amp; INFORMATION RISK</a:t>
            </a:r>
          </a:p>
          <a:p>
            <a:pPr lvl="0"/>
            <a:endParaRPr lang="en-US" sz="1800" dirty="0">
              <a:solidFill>
                <a:prstClr val="black"/>
              </a:solidFill>
              <a:ea typeface="Times New Roman" charset="0"/>
              <a:cs typeface="Calibri" panose="020F050202020403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Operational Risk Management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Data Privacy &amp; Record Management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Cyber Security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Information Security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Electronic Communications</a:t>
            </a:r>
          </a:p>
          <a:p>
            <a:pPr marL="214308" indent="-214308" algn="just">
              <a:buFont typeface="Arial" panose="020B0604020202020204" pitchFamily="34" charset="0"/>
              <a:buChar char="•"/>
            </a:pPr>
            <a:endParaRPr lang="en-US" sz="1013" b="1" dirty="0">
              <a:solidFill>
                <a:prstClr val="black"/>
              </a:solidFill>
              <a:ea typeface="Times New Roman" charset="0"/>
              <a:cs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970" y="17258"/>
            <a:ext cx="9144000" cy="4946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chemeClr val="tx1"/>
                </a:solidFill>
              </a:rPr>
              <a:t>Course List</a:t>
            </a:r>
          </a:p>
        </p:txBody>
      </p:sp>
    </p:spTree>
    <p:extLst>
      <p:ext uri="{BB962C8B-B14F-4D97-AF65-F5344CB8AC3E}">
        <p14:creationId xmlns:p14="http://schemas.microsoft.com/office/powerpoint/2010/main" val="105084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9125" y="0"/>
            <a:ext cx="3962400" cy="5143500"/>
          </a:xfrm>
          <a:prstGeom prst="rect">
            <a:avLst/>
          </a:prstGeom>
          <a:solidFill>
            <a:srgbClr val="C5A5BD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Course List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50A-89FE-4D7D-9979-6FB160A40018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AEA657-3C57-43AF-BBDB-14B06A656FF1}"/>
              </a:ext>
            </a:extLst>
          </p:cNvPr>
          <p:cNvSpPr/>
          <p:nvPr/>
        </p:nvSpPr>
        <p:spPr>
          <a:xfrm>
            <a:off x="4663644" y="247337"/>
            <a:ext cx="349336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800" b="1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COMPLIANCE</a:t>
            </a:r>
          </a:p>
          <a:p>
            <a:pPr lvl="0" algn="just"/>
            <a:endParaRPr lang="en-US" sz="1800" dirty="0">
              <a:solidFill>
                <a:prstClr val="black"/>
              </a:solidFill>
              <a:ea typeface="Times New Roman" charset="0"/>
              <a:cs typeface="Calibri" panose="020F050202020403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Code of Conduct &amp; Ethics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Annual Self-Certification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Insider Trading / Conflicts of Interest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Personal Compliance (Outside Business Interests &amp; Personal Account Dealing)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Robbery Prevention Awareness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Competition Law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sz="1200" b="1" dirty="0">
              <a:solidFill>
                <a:prstClr val="black"/>
              </a:solidFill>
              <a:ea typeface="Times New Roman" charset="0"/>
              <a:cs typeface="Calibri" panose="020F0502020204030204" pitchFamily="34" charset="0"/>
            </a:endParaRPr>
          </a:p>
          <a:p>
            <a:pPr lvl="0" algn="just"/>
            <a:endParaRPr lang="en-US" sz="1800" dirty="0">
              <a:solidFill>
                <a:prstClr val="black"/>
              </a:solidFill>
              <a:ea typeface="Times New Roman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8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9125" y="0"/>
            <a:ext cx="3962400" cy="5143500"/>
          </a:xfrm>
          <a:prstGeom prst="rect">
            <a:avLst/>
          </a:prstGeom>
          <a:solidFill>
            <a:srgbClr val="C5A5BD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Course List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50A-89FE-4D7D-9979-6FB160A40018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AEA657-3C57-43AF-BBDB-14B06A656FF1}"/>
              </a:ext>
            </a:extLst>
          </p:cNvPr>
          <p:cNvSpPr/>
          <p:nvPr/>
        </p:nvSpPr>
        <p:spPr>
          <a:xfrm>
            <a:off x="4663644" y="238126"/>
            <a:ext cx="3661206" cy="4587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COMPLIANCE - US</a:t>
            </a:r>
          </a:p>
          <a:p>
            <a:endParaRPr lang="en-US" sz="1800" b="1" dirty="0">
              <a:solidFill>
                <a:prstClr val="black"/>
              </a:solidFill>
              <a:ea typeface="Times New Roman" charset="0"/>
              <a:cs typeface="Calibri" panose="020F050202020403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Annual Securities Training (FINRA) – Firm element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Real Estate Settlement Procedures Act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Health Insurance Portability and Accountability Act (HIPAA)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SAFE Act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Federal Housing Act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Bank Secrecy Act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Flood Insurance Training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 C to W Training</a:t>
            </a:r>
          </a:p>
          <a:p>
            <a:pPr marL="600060" lvl="1" indent="-257168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Home Mortgage Disclosure Act (HMDA) – </a:t>
            </a:r>
            <a:r>
              <a:rPr lang="en-US" sz="1500" dirty="0" err="1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 C</a:t>
            </a:r>
          </a:p>
          <a:p>
            <a:pPr marL="600060" lvl="1" indent="-257168">
              <a:buFont typeface="Courier New" panose="02070309020205020404" pitchFamily="49" charset="0"/>
              <a:buChar char="o"/>
            </a:pPr>
            <a:r>
              <a:rPr lang="en-US" sz="1500" dirty="0" err="1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 P &amp; Gramm Leach Bliley Act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Americans with Disabilities Act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Affiliate Transactions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sz="1013" b="1" dirty="0">
              <a:solidFill>
                <a:prstClr val="black"/>
              </a:solidFill>
              <a:ea typeface="Times New Roman" charset="0"/>
              <a:cs typeface="Calibri" panose="020F0502020204030204" pitchFamily="34" charset="0"/>
            </a:endParaRPr>
          </a:p>
          <a:p>
            <a:pPr lvl="0" algn="just"/>
            <a:endParaRPr lang="en-US" sz="2100" dirty="0">
              <a:solidFill>
                <a:prstClr val="black"/>
              </a:solidFill>
              <a:ea typeface="Times New Roman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9125" y="0"/>
            <a:ext cx="3962400" cy="5143500"/>
          </a:xfrm>
          <a:prstGeom prst="rect">
            <a:avLst/>
          </a:prstGeom>
          <a:solidFill>
            <a:srgbClr val="C5A5BD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Course List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50A-89FE-4D7D-9979-6FB160A40018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AEA657-3C57-43AF-BBDB-14B06A656FF1}"/>
              </a:ext>
            </a:extLst>
          </p:cNvPr>
          <p:cNvSpPr/>
          <p:nvPr/>
        </p:nvSpPr>
        <p:spPr>
          <a:xfrm>
            <a:off x="4663644" y="247339"/>
            <a:ext cx="349336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800" b="1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COMPLIANCE - CANADA</a:t>
            </a:r>
          </a:p>
          <a:p>
            <a:pPr lvl="0" algn="just"/>
            <a:endParaRPr lang="en-US" sz="1800" dirty="0">
              <a:solidFill>
                <a:prstClr val="black"/>
              </a:solidFill>
              <a:ea typeface="Times New Roman" charset="0"/>
              <a:cs typeface="Calibri" panose="020F050202020403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Canadian Consumer Protection – Financial Consumer Agency of Canada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Canada’s Anti-Spam Legislation (CASL)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Volcker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sz="1200" b="1" dirty="0">
              <a:solidFill>
                <a:prstClr val="black"/>
              </a:solidFill>
              <a:ea typeface="Times New Roman" charset="0"/>
              <a:cs typeface="Calibri" panose="020F0502020204030204" pitchFamily="34" charset="0"/>
            </a:endParaRPr>
          </a:p>
          <a:p>
            <a:pPr lvl="0" algn="just"/>
            <a:endParaRPr lang="en-US" sz="1800" dirty="0">
              <a:solidFill>
                <a:prstClr val="black"/>
              </a:solidFill>
              <a:ea typeface="Times New Roman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4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9125" y="0"/>
            <a:ext cx="3962400" cy="5143500"/>
          </a:xfrm>
          <a:prstGeom prst="rect">
            <a:avLst/>
          </a:prstGeom>
          <a:solidFill>
            <a:srgbClr val="C5A5BD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Course List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50A-89FE-4D7D-9979-6FB160A40018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AEA657-3C57-43AF-BBDB-14B06A656FF1}"/>
              </a:ext>
            </a:extLst>
          </p:cNvPr>
          <p:cNvSpPr/>
          <p:nvPr/>
        </p:nvSpPr>
        <p:spPr>
          <a:xfrm>
            <a:off x="4663644" y="238127"/>
            <a:ext cx="3661206" cy="4449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ea typeface="Times New Roman" charset="0"/>
              <a:cs typeface="Calibri" panose="020F0502020204030204" pitchFamily="34" charset="0"/>
            </a:endParaRPr>
          </a:p>
          <a:p>
            <a:pPr lvl="0"/>
            <a:r>
              <a:rPr lang="en-US" sz="1800" b="1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HR / BCM / HEALTH &amp; SAFETY TRAINING</a:t>
            </a:r>
          </a:p>
          <a:p>
            <a:pPr lvl="0"/>
            <a:endParaRPr lang="en-US" sz="1800" dirty="0">
              <a:solidFill>
                <a:prstClr val="black"/>
              </a:solidFill>
              <a:ea typeface="Times New Roman" charset="0"/>
              <a:cs typeface="Calibri" panose="020F050202020403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Inclusion &amp; Diversity in the workplace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Health &amp; Safety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BCM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Accessibility in the workplace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Preventing sexual harassment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Preventing workplace violence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Preventing discrimination and harassment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Times New Roman" charset="0"/>
                <a:cs typeface="Calibri" panose="020F0502020204030204" pitchFamily="34" charset="0"/>
              </a:rPr>
              <a:t>Serving customers with disabilities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sz="1013" b="1" dirty="0">
              <a:solidFill>
                <a:prstClr val="black"/>
              </a:solidFill>
              <a:ea typeface="Times New Roman" charset="0"/>
              <a:cs typeface="Calibri" panose="020F0502020204030204" pitchFamily="34" charset="0"/>
            </a:endParaRPr>
          </a:p>
          <a:p>
            <a:pPr lvl="0"/>
            <a:endParaRPr lang="en-US" sz="2100" dirty="0">
              <a:solidFill>
                <a:prstClr val="black"/>
              </a:solidFill>
              <a:ea typeface="Times New Roman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92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" y="0"/>
            <a:ext cx="9132944" cy="514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86CF2D7-C46B-4CA7-B6BC-60D3C8CEA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6" t="48123" r="3171" b="12669"/>
          <a:stretch/>
        </p:blipFill>
        <p:spPr>
          <a:xfrm>
            <a:off x="3288009" y="1790385"/>
            <a:ext cx="2443634" cy="14836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A33CC5-9A7F-46FD-ACB3-85E8FF958E21}"/>
              </a:ext>
            </a:extLst>
          </p:cNvPr>
          <p:cNvSpPr txBox="1"/>
          <p:nvPr/>
        </p:nvSpPr>
        <p:spPr>
          <a:xfrm>
            <a:off x="6286506" y="1790385"/>
            <a:ext cx="2597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Role-based training to  increase relevance, reduce seat time and enhance engagement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F1C901-59EE-4B30-B962-BA6A565AAD39}"/>
              </a:ext>
            </a:extLst>
          </p:cNvPr>
          <p:cNvSpPr txBox="1"/>
          <p:nvPr/>
        </p:nvSpPr>
        <p:spPr>
          <a:xfrm>
            <a:off x="5232873" y="3857882"/>
            <a:ext cx="32303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Market experts review regulatory changes and provide guidance via the Workflow tool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112147" y="791821"/>
            <a:ext cx="1224694" cy="1118074"/>
            <a:chOff x="396695" y="985215"/>
            <a:chExt cx="1823991" cy="1823991"/>
          </a:xfrm>
        </p:grpSpPr>
        <p:sp>
          <p:nvSpPr>
            <p:cNvPr id="3" name="Oval 2"/>
            <p:cNvSpPr/>
            <p:nvPr/>
          </p:nvSpPr>
          <p:spPr>
            <a:xfrm>
              <a:off x="396695" y="985215"/>
              <a:ext cx="1823991" cy="1823991"/>
            </a:xfrm>
            <a:prstGeom prst="ellipse">
              <a:avLst/>
            </a:prstGeom>
            <a:solidFill>
              <a:srgbClr val="004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3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458" y="1379504"/>
              <a:ext cx="567599" cy="105771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48053" y="730836"/>
            <a:ext cx="1142866" cy="1093290"/>
            <a:chOff x="9971312" y="985215"/>
            <a:chExt cx="1823991" cy="1823991"/>
          </a:xfrm>
          <a:solidFill>
            <a:schemeClr val="accent2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9971312" y="985215"/>
              <a:ext cx="1823991" cy="18239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3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3837" y="1383530"/>
              <a:ext cx="1050603" cy="1053684"/>
            </a:xfrm>
            <a:prstGeom prst="rect">
              <a:avLst/>
            </a:prstGeom>
            <a:grpFill/>
          </p:spPr>
        </p:pic>
      </p:grpSp>
      <p:grpSp>
        <p:nvGrpSpPr>
          <p:cNvPr id="30" name="Group 29"/>
          <p:cNvGrpSpPr/>
          <p:nvPr/>
        </p:nvGrpSpPr>
        <p:grpSpPr>
          <a:xfrm>
            <a:off x="1577247" y="2601859"/>
            <a:ext cx="1189325" cy="1116605"/>
            <a:chOff x="382177" y="4102764"/>
            <a:chExt cx="1823991" cy="1823991"/>
          </a:xfrm>
          <a:solidFill>
            <a:schemeClr val="accent6">
              <a:lumMod val="75000"/>
            </a:schemeClr>
          </a:solidFill>
        </p:grpSpPr>
        <p:sp>
          <p:nvSpPr>
            <p:cNvPr id="21" name="Oval 20"/>
            <p:cNvSpPr/>
            <p:nvPr/>
          </p:nvSpPr>
          <p:spPr>
            <a:xfrm>
              <a:off x="382177" y="4102764"/>
              <a:ext cx="1823991" cy="18239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3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76" y="4484729"/>
              <a:ext cx="1034965" cy="1118122"/>
            </a:xfrm>
            <a:prstGeom prst="rect">
              <a:avLst/>
            </a:prstGeom>
            <a:grpFill/>
          </p:spPr>
        </p:pic>
      </p:grpSp>
      <p:grpSp>
        <p:nvGrpSpPr>
          <p:cNvPr id="32" name="Group 31"/>
          <p:cNvGrpSpPr/>
          <p:nvPr/>
        </p:nvGrpSpPr>
        <p:grpSpPr>
          <a:xfrm>
            <a:off x="6221807" y="2776354"/>
            <a:ext cx="1131146" cy="1116437"/>
            <a:chOff x="9971312" y="4088239"/>
            <a:chExt cx="1823991" cy="1823991"/>
          </a:xfrm>
          <a:solidFill>
            <a:srgbClr val="7030A0"/>
          </a:solidFill>
        </p:grpSpPr>
        <p:sp>
          <p:nvSpPr>
            <p:cNvPr id="22" name="Oval 21"/>
            <p:cNvSpPr/>
            <p:nvPr/>
          </p:nvSpPr>
          <p:spPr>
            <a:xfrm>
              <a:off x="9971312" y="4088239"/>
              <a:ext cx="1823991" cy="18239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3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7693" y="4474402"/>
              <a:ext cx="1115222" cy="976714"/>
            </a:xfrm>
            <a:prstGeom prst="rect">
              <a:avLst/>
            </a:prstGeom>
            <a:grpFill/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B5B844-44AF-4C3F-9873-F70999B3F485}"/>
              </a:ext>
            </a:extLst>
          </p:cNvPr>
          <p:cNvSpPr txBox="1"/>
          <p:nvPr/>
        </p:nvSpPr>
        <p:spPr>
          <a:xfrm>
            <a:off x="827820" y="1909895"/>
            <a:ext cx="17476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500" dirty="0"/>
              <a:t>Mobile-ready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0B4976-8323-47FC-A473-EB50724EF335}"/>
              </a:ext>
            </a:extLst>
          </p:cNvPr>
          <p:cNvSpPr txBox="1"/>
          <p:nvPr/>
        </p:nvSpPr>
        <p:spPr>
          <a:xfrm>
            <a:off x="420586" y="3732821"/>
            <a:ext cx="35504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Impact: Higher level of regulatory understanding, aimed at reducing regulatory sanctions</a:t>
            </a:r>
          </a:p>
        </p:txBody>
      </p:sp>
      <p:sp>
        <p:nvSpPr>
          <p:cNvPr id="28" name="Oval 27"/>
          <p:cNvSpPr/>
          <p:nvPr/>
        </p:nvSpPr>
        <p:spPr>
          <a:xfrm>
            <a:off x="3139602" y="1206579"/>
            <a:ext cx="2771906" cy="2545763"/>
          </a:xfrm>
          <a:prstGeom prst="ellips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cxnSp>
        <p:nvCxnSpPr>
          <p:cNvPr id="44" name="Straight Connector 43"/>
          <p:cNvCxnSpPr/>
          <p:nvPr/>
        </p:nvCxnSpPr>
        <p:spPr>
          <a:xfrm>
            <a:off x="2298359" y="1711810"/>
            <a:ext cx="827868" cy="35835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954854" y="1672732"/>
            <a:ext cx="882287" cy="44156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/>
            <a:tailEnd type="none"/>
          </a:ln>
          <a:scene3d>
            <a:camera prst="orthographicFront">
              <a:rot lat="6" lon="21299991" rev="21299978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853576" y="2993989"/>
            <a:ext cx="318432" cy="12555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5815330" y="3078298"/>
            <a:ext cx="322790" cy="15795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4"/>
          <p:cNvSpPr txBox="1">
            <a:spLocks/>
          </p:cNvSpPr>
          <p:nvPr/>
        </p:nvSpPr>
        <p:spPr>
          <a:xfrm>
            <a:off x="72117" y="-18202"/>
            <a:ext cx="7736063" cy="4946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NIIT Compliance Passport App</a:t>
            </a:r>
          </a:p>
        </p:txBody>
      </p:sp>
    </p:spTree>
    <p:extLst>
      <p:ext uri="{BB962C8B-B14F-4D97-AF65-F5344CB8AC3E}">
        <p14:creationId xmlns:p14="http://schemas.microsoft.com/office/powerpoint/2010/main" val="29324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194D26-439D-495A-8829-5782389480AD}"/>
              </a:ext>
            </a:extLst>
          </p:cNvPr>
          <p:cNvSpPr txBox="1"/>
          <p:nvPr/>
        </p:nvSpPr>
        <p:spPr>
          <a:xfrm>
            <a:off x="480755" y="562328"/>
            <a:ext cx="15309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/>
              <a:t>Objectives: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103" y="3651755"/>
            <a:ext cx="6826575" cy="861774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IN" b="1" dirty="0"/>
              <a:t>Scope: </a:t>
            </a:r>
          </a:p>
          <a:p>
            <a:r>
              <a:rPr lang="en-IN" sz="1600" dirty="0"/>
              <a:t>NIIT Compliance Passport will cover </a:t>
            </a:r>
            <a:r>
              <a:rPr lang="en-IN" sz="1600" b="1" dirty="0"/>
              <a:t>legal</a:t>
            </a:r>
            <a:r>
              <a:rPr lang="en-IN" sz="1600" dirty="0"/>
              <a:t> and </a:t>
            </a:r>
            <a:r>
              <a:rPr lang="en-IN" sz="1600" b="1" dirty="0"/>
              <a:t>regulatory</a:t>
            </a:r>
            <a:r>
              <a:rPr lang="en-IN" sz="1600" dirty="0"/>
              <a:t> compliance.</a:t>
            </a:r>
          </a:p>
          <a:p>
            <a:r>
              <a:rPr lang="en-IN" sz="1600" dirty="0"/>
              <a:t>It will not cover internal compliance for corporates, such as loan/ credit policy.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2117" y="4658"/>
            <a:ext cx="7665993" cy="4946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NIIT Compliance Passport App – Objectives</a:t>
            </a:r>
          </a:p>
        </p:txBody>
      </p:sp>
      <p:sp>
        <p:nvSpPr>
          <p:cNvPr id="2" name="Pentagon 1"/>
          <p:cNvSpPr/>
          <p:nvPr/>
        </p:nvSpPr>
        <p:spPr>
          <a:xfrm>
            <a:off x="607103" y="1162948"/>
            <a:ext cx="6022297" cy="637709"/>
          </a:xfrm>
          <a:prstGeom prst="homePlate">
            <a:avLst/>
          </a:prstGeom>
          <a:solidFill>
            <a:srgbClr val="004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To provide continuous compliance training to the entire workforce through their employment life cycle</a:t>
            </a:r>
          </a:p>
        </p:txBody>
      </p:sp>
      <p:sp>
        <p:nvSpPr>
          <p:cNvPr id="7" name="Pentagon 6"/>
          <p:cNvSpPr/>
          <p:nvPr/>
        </p:nvSpPr>
        <p:spPr>
          <a:xfrm>
            <a:off x="607103" y="1962288"/>
            <a:ext cx="6022297" cy="65518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To make compliance training engaging, accessible, live and easily understandable</a:t>
            </a:r>
          </a:p>
        </p:txBody>
      </p:sp>
      <p:sp>
        <p:nvSpPr>
          <p:cNvPr id="8" name="Pentagon 7"/>
          <p:cNvSpPr/>
          <p:nvPr/>
        </p:nvSpPr>
        <p:spPr>
          <a:xfrm>
            <a:off x="607103" y="2783076"/>
            <a:ext cx="6022297" cy="703073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dirty="0"/>
              <a:t>To provide role-based compliance training with short seat time 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30532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DF181E-8EA4-42F8-98BA-75759F366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885" y="718926"/>
            <a:ext cx="600542" cy="1208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FCDA8D-BAA6-48C4-9021-128862DC2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729" y="707050"/>
            <a:ext cx="1638528" cy="1201016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 rot="5400000">
            <a:off x="1735949" y="1908265"/>
            <a:ext cx="2092433" cy="2092037"/>
          </a:xfrm>
          <a:prstGeom prst="homePlate">
            <a:avLst>
              <a:gd name="adj" fmla="val 29016"/>
            </a:avLst>
          </a:prstGeom>
          <a:solidFill>
            <a:srgbClr val="004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 dirty="0"/>
          </a:p>
        </p:txBody>
      </p:sp>
      <p:sp>
        <p:nvSpPr>
          <p:cNvPr id="9" name="Rectangle 8"/>
          <p:cNvSpPr/>
          <p:nvPr/>
        </p:nvSpPr>
        <p:spPr>
          <a:xfrm>
            <a:off x="1788692" y="1873151"/>
            <a:ext cx="20007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Desktop </a:t>
            </a:r>
            <a:r>
              <a:rPr lang="en-US" sz="1600" b="1" dirty="0" smtClean="0">
                <a:solidFill>
                  <a:schemeClr val="bg1"/>
                </a:solidFill>
              </a:rPr>
              <a:t>Component</a:t>
            </a:r>
            <a:endParaRPr lang="en-US" sz="1600" b="1" baseline="300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77055" y="2211705"/>
            <a:ext cx="1828170" cy="0"/>
          </a:xfrm>
          <a:prstGeom prst="line">
            <a:avLst/>
          </a:prstGeom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02606" y="2216036"/>
            <a:ext cx="21554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</a:rPr>
              <a:t>Workflow tool for Corporate compliance, business and infrastructure stakeholders. This includes regulatory updates and dashboards.</a:t>
            </a:r>
          </a:p>
        </p:txBody>
      </p:sp>
      <p:sp>
        <p:nvSpPr>
          <p:cNvPr id="18" name="Pentagon 17"/>
          <p:cNvSpPr/>
          <p:nvPr/>
        </p:nvSpPr>
        <p:spPr>
          <a:xfrm rot="5400000">
            <a:off x="5312587" y="1913027"/>
            <a:ext cx="2082908" cy="2092037"/>
          </a:xfrm>
          <a:prstGeom prst="homePlate">
            <a:avLst>
              <a:gd name="adj" fmla="val 2901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19" name="Rectangle 18"/>
          <p:cNvSpPr/>
          <p:nvPr/>
        </p:nvSpPr>
        <p:spPr>
          <a:xfrm>
            <a:off x="5426238" y="1899255"/>
            <a:ext cx="1833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Mobile Component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448930" y="2221230"/>
            <a:ext cx="1828170" cy="0"/>
          </a:xfrm>
          <a:prstGeom prst="line">
            <a:avLst/>
          </a:prstGeom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44080" y="2263588"/>
            <a:ext cx="18372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</a:rPr>
              <a:t>Mobile App for Compliance training and News to employees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5035" y="4844413"/>
            <a:ext cx="61219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50" i="1" baseline="30000" dirty="0">
                <a:solidFill>
                  <a:srgbClr val="C5A5BD"/>
                </a:solidFill>
              </a:rPr>
              <a:t>1</a:t>
            </a:r>
            <a:r>
              <a:rPr lang="en-IN" sz="1050" i="1" dirty="0">
                <a:solidFill>
                  <a:srgbClr val="C5A5BD"/>
                </a:solidFill>
              </a:rPr>
              <a:t>This will be hosted on NIIT cloud platform. Alternatively can be hosted on customer’s cloud, if requested.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86CF2D7-C46B-4CA7-B6BC-60D3C8CEA0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86" t="48123" r="3171" b="16938"/>
          <a:stretch/>
        </p:blipFill>
        <p:spPr>
          <a:xfrm>
            <a:off x="2099119" y="822191"/>
            <a:ext cx="1379888" cy="746577"/>
          </a:xfrm>
          <a:prstGeom prst="rect">
            <a:avLst/>
          </a:prstGeom>
        </p:spPr>
      </p:pic>
      <p:sp>
        <p:nvSpPr>
          <p:cNvPr id="28" name="Title 4"/>
          <p:cNvSpPr txBox="1">
            <a:spLocks/>
          </p:cNvSpPr>
          <p:nvPr/>
        </p:nvSpPr>
        <p:spPr>
          <a:xfrm>
            <a:off x="72117" y="4658"/>
            <a:ext cx="9144000" cy="4946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NIIT Compliance Passport - Components</a:t>
            </a:r>
          </a:p>
        </p:txBody>
      </p:sp>
    </p:spTree>
    <p:extLst>
      <p:ext uri="{BB962C8B-B14F-4D97-AF65-F5344CB8AC3E}">
        <p14:creationId xmlns:p14="http://schemas.microsoft.com/office/powerpoint/2010/main" val="392032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entagon 29"/>
          <p:cNvSpPr/>
          <p:nvPr/>
        </p:nvSpPr>
        <p:spPr>
          <a:xfrm rot="5400000">
            <a:off x="6027724" y="1776767"/>
            <a:ext cx="2998733" cy="2646000"/>
          </a:xfrm>
          <a:prstGeom prst="homePlate">
            <a:avLst>
              <a:gd name="adj" fmla="val 23616"/>
            </a:avLst>
          </a:prstGeom>
          <a:solidFill>
            <a:srgbClr val="58BE8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 dirty="0"/>
          </a:p>
        </p:txBody>
      </p:sp>
      <p:sp>
        <p:nvSpPr>
          <p:cNvPr id="29" name="Pentagon 28"/>
          <p:cNvSpPr/>
          <p:nvPr/>
        </p:nvSpPr>
        <p:spPr>
          <a:xfrm rot="5400000">
            <a:off x="3060488" y="1767881"/>
            <a:ext cx="2998733" cy="2649777"/>
          </a:xfrm>
          <a:prstGeom prst="homePlate">
            <a:avLst>
              <a:gd name="adj" fmla="val 23616"/>
            </a:avLst>
          </a:prstGeom>
          <a:solidFill>
            <a:srgbClr val="EE327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 dirty="0"/>
          </a:p>
        </p:txBody>
      </p:sp>
      <p:sp>
        <p:nvSpPr>
          <p:cNvPr id="25" name="Pentagon 24"/>
          <p:cNvSpPr/>
          <p:nvPr/>
        </p:nvSpPr>
        <p:spPr>
          <a:xfrm rot="5400000">
            <a:off x="93254" y="1700159"/>
            <a:ext cx="2998733" cy="2646000"/>
          </a:xfrm>
          <a:prstGeom prst="homePlate">
            <a:avLst>
              <a:gd name="adj" fmla="val 23616"/>
            </a:avLst>
          </a:prstGeom>
          <a:solidFill>
            <a:srgbClr val="0045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1DA470-9FCE-4438-B783-1DB767E73309}"/>
              </a:ext>
            </a:extLst>
          </p:cNvPr>
          <p:cNvSpPr/>
          <p:nvPr/>
        </p:nvSpPr>
        <p:spPr>
          <a:xfrm>
            <a:off x="380956" y="1616537"/>
            <a:ext cx="24743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Engaging learning nuggets on NIIT Compliance Passport App</a:t>
            </a:r>
          </a:p>
          <a:p>
            <a:pPr marL="134997" indent="-1349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Behavior-based learning</a:t>
            </a:r>
          </a:p>
          <a:p>
            <a:pPr marL="134997" indent="-1349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Role-based learning</a:t>
            </a:r>
          </a:p>
          <a:p>
            <a:pPr marL="540530" lvl="1" indent="-197639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Efficient New Hire mandatory training</a:t>
            </a:r>
          </a:p>
          <a:p>
            <a:pPr lvl="0"/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Refresher mandatory training on anniversary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D9A0B8-639A-4B74-824C-3E280387864F}"/>
              </a:ext>
            </a:extLst>
          </p:cNvPr>
          <p:cNvSpPr/>
          <p:nvPr/>
        </p:nvSpPr>
        <p:spPr>
          <a:xfrm>
            <a:off x="3300188" y="1600400"/>
            <a:ext cx="252419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Daily news on NIIT Compliance Passport App</a:t>
            </a:r>
          </a:p>
          <a:p>
            <a:pPr marL="134997" indent="-1349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Regulatory and Market News</a:t>
            </a:r>
          </a:p>
          <a:p>
            <a:pPr marL="349304" lvl="1" indent="-134997">
              <a:buSzPct val="5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prstClr val="black"/>
                </a:solidFill>
              </a:rPr>
              <a:t>Regulator trends and fines</a:t>
            </a:r>
          </a:p>
          <a:p>
            <a:pPr marL="349304" lvl="1" indent="-134997">
              <a:buSzPct val="5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prstClr val="black"/>
                </a:solidFill>
              </a:rPr>
              <a:t>Market events i.e. AML or Cyber Security Breach</a:t>
            </a:r>
          </a:p>
          <a:p>
            <a:pPr marL="349304" lvl="1" indent="-134997">
              <a:buSzPct val="5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prstClr val="black"/>
                </a:solidFill>
              </a:rPr>
              <a:t>Focus on impact and prevention</a:t>
            </a:r>
          </a:p>
          <a:p>
            <a:pPr marL="134997" indent="-134997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Internal commentary from Corporate Compliance teams can be distributed by the App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F7CA10-6FCC-4A62-BCFF-A0D803223742}"/>
              </a:ext>
            </a:extLst>
          </p:cNvPr>
          <p:cNvSpPr/>
          <p:nvPr/>
        </p:nvSpPr>
        <p:spPr>
          <a:xfrm>
            <a:off x="6364480" y="1554763"/>
            <a:ext cx="24845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</a:rPr>
              <a:t>Analysis and advice available on NIIT Compliance Passport app</a:t>
            </a:r>
          </a:p>
          <a:p>
            <a:pPr marL="134997" indent="-134997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Analysis of regulatory guidelines by market experts</a:t>
            </a:r>
          </a:p>
          <a:p>
            <a:pPr marL="134997" lvl="1" indent="-13572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New actions pushed to the app</a:t>
            </a:r>
          </a:p>
          <a:p>
            <a:pPr marL="134997" lvl="1" indent="-13572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Status of own actions published for each stakeholder</a:t>
            </a:r>
          </a:p>
          <a:p>
            <a:pPr marL="134997" lvl="1" indent="-13572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Reminders from tool by e-mail and on App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4478" y="772863"/>
            <a:ext cx="2646000" cy="792680"/>
          </a:xfrm>
          <a:prstGeom prst="rect">
            <a:avLst/>
          </a:prstGeom>
          <a:solidFill>
            <a:srgbClr val="004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14" name="Rectangle 13"/>
          <p:cNvSpPr/>
          <p:nvPr/>
        </p:nvSpPr>
        <p:spPr>
          <a:xfrm>
            <a:off x="3238743" y="772863"/>
            <a:ext cx="2646000" cy="792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15" name="Rectangle 14"/>
          <p:cNvSpPr/>
          <p:nvPr/>
        </p:nvSpPr>
        <p:spPr>
          <a:xfrm>
            <a:off x="6203009" y="772863"/>
            <a:ext cx="2646000" cy="792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0" y="916684"/>
            <a:ext cx="604124" cy="512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2171" y="983078"/>
            <a:ext cx="1033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Training</a:t>
            </a:r>
            <a:endParaRPr lang="en-IN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73" y="916684"/>
            <a:ext cx="611142" cy="47436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73495" y="983078"/>
            <a:ext cx="773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News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12916" y="889482"/>
            <a:ext cx="1441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Regulatory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Updates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6" y="898876"/>
            <a:ext cx="592796" cy="52987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89151" y="4651570"/>
            <a:ext cx="1761496" cy="266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22" name="Oval 21"/>
          <p:cNvSpPr/>
          <p:nvPr/>
        </p:nvSpPr>
        <p:spPr>
          <a:xfrm>
            <a:off x="3679107" y="4651570"/>
            <a:ext cx="1761496" cy="266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26" name="Oval 25"/>
          <p:cNvSpPr/>
          <p:nvPr/>
        </p:nvSpPr>
        <p:spPr>
          <a:xfrm>
            <a:off x="6625584" y="4651570"/>
            <a:ext cx="1761496" cy="266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72117" y="4658"/>
            <a:ext cx="9144000" cy="4946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NIIT Compliance Passport App - Channels</a:t>
            </a:r>
          </a:p>
        </p:txBody>
      </p:sp>
    </p:spTree>
    <p:extLst>
      <p:ext uri="{BB962C8B-B14F-4D97-AF65-F5344CB8AC3E}">
        <p14:creationId xmlns:p14="http://schemas.microsoft.com/office/powerpoint/2010/main" val="127872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9FCDA8D-BAA6-48C4-9021-128862DC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584" y="759139"/>
            <a:ext cx="1364456" cy="1000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194D26-439D-495A-8829-5782389480AD}"/>
              </a:ext>
            </a:extLst>
          </p:cNvPr>
          <p:cNvSpPr txBox="1"/>
          <p:nvPr/>
        </p:nvSpPr>
        <p:spPr>
          <a:xfrm>
            <a:off x="503616" y="815527"/>
            <a:ext cx="55156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/>
              <a:t>NIIT Compliance Passport Workflow Tool will provide: </a:t>
            </a:r>
          </a:p>
          <a:p>
            <a:pPr marL="214308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Analysis of regulatory guidelines by market experts</a:t>
            </a:r>
          </a:p>
          <a:p>
            <a:pPr marL="214308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Advice reviewed by internal compliance and stakeholders</a:t>
            </a:r>
          </a:p>
          <a:p>
            <a:pPr marL="214308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Status of all actions tracked in the tool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356" y="3518383"/>
            <a:ext cx="6031458" cy="83099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If you subscribe to the workflow tool, you have additional benefits:</a:t>
            </a:r>
          </a:p>
          <a:p>
            <a:r>
              <a:rPr lang="en-IN" sz="1600" dirty="0"/>
              <a:t>Due to regulatory updates, notifications and the status of actions will be pushed to the </a:t>
            </a:r>
            <a:r>
              <a:rPr lang="en-IN" sz="1600" b="1" dirty="0"/>
              <a:t>NIIT Compliance Passport app.</a:t>
            </a:r>
          </a:p>
        </p:txBody>
      </p:sp>
      <p:sp>
        <p:nvSpPr>
          <p:cNvPr id="6" name="Pentagon 5"/>
          <p:cNvSpPr/>
          <p:nvPr/>
        </p:nvSpPr>
        <p:spPr>
          <a:xfrm rot="5400000">
            <a:off x="6665540" y="1750539"/>
            <a:ext cx="1838325" cy="1855777"/>
          </a:xfrm>
          <a:prstGeom prst="homePlate">
            <a:avLst>
              <a:gd name="adj" fmla="val 2901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 dirty="0"/>
          </a:p>
        </p:txBody>
      </p:sp>
      <p:sp>
        <p:nvSpPr>
          <p:cNvPr id="7" name="Oval 6"/>
          <p:cNvSpPr/>
          <p:nvPr/>
        </p:nvSpPr>
        <p:spPr>
          <a:xfrm>
            <a:off x="6715959" y="3667182"/>
            <a:ext cx="1761496" cy="266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91" y="2096936"/>
            <a:ext cx="809626" cy="812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6CF2D7-C46B-4CA7-B6BC-60D3C8CEA0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86" t="48123" r="3171" b="16938"/>
          <a:stretch/>
        </p:blipFill>
        <p:spPr>
          <a:xfrm>
            <a:off x="7041259" y="859123"/>
            <a:ext cx="1135357" cy="614276"/>
          </a:xfrm>
          <a:prstGeom prst="rect">
            <a:avLst/>
          </a:prstGeom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72117" y="4658"/>
            <a:ext cx="9144000" cy="4946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NIIT Compliance Workflow Tool</a:t>
            </a:r>
          </a:p>
        </p:txBody>
      </p:sp>
    </p:spTree>
    <p:extLst>
      <p:ext uri="{BB962C8B-B14F-4D97-AF65-F5344CB8AC3E}">
        <p14:creationId xmlns:p14="http://schemas.microsoft.com/office/powerpoint/2010/main" val="25344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431359" y="3917675"/>
            <a:ext cx="2687516" cy="1132896"/>
          </a:xfrm>
          <a:prstGeom prst="roundRect">
            <a:avLst>
              <a:gd name="adj" fmla="val 447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70" name="Rounded Rectangle 69"/>
          <p:cNvSpPr/>
          <p:nvPr/>
        </p:nvSpPr>
        <p:spPr>
          <a:xfrm>
            <a:off x="439117" y="2718758"/>
            <a:ext cx="2686500" cy="1038856"/>
          </a:xfrm>
          <a:prstGeom prst="roundRect">
            <a:avLst>
              <a:gd name="adj" fmla="val 447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69" name="Rounded Rectangle 68"/>
          <p:cNvSpPr/>
          <p:nvPr/>
        </p:nvSpPr>
        <p:spPr>
          <a:xfrm>
            <a:off x="431359" y="1317731"/>
            <a:ext cx="1918484" cy="1263498"/>
          </a:xfrm>
          <a:prstGeom prst="roundRect">
            <a:avLst>
              <a:gd name="adj" fmla="val 447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68" name="Rounded Rectangle 67"/>
          <p:cNvSpPr/>
          <p:nvPr/>
        </p:nvSpPr>
        <p:spPr>
          <a:xfrm>
            <a:off x="418764" y="558167"/>
            <a:ext cx="1931080" cy="623109"/>
          </a:xfrm>
          <a:prstGeom prst="roundRect">
            <a:avLst>
              <a:gd name="adj" fmla="val 447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62" name="Rectangle 61"/>
          <p:cNvSpPr/>
          <p:nvPr/>
        </p:nvSpPr>
        <p:spPr>
          <a:xfrm>
            <a:off x="5184715" y="4612193"/>
            <a:ext cx="2047265" cy="420035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27" name="Rectangle 26"/>
          <p:cNvSpPr/>
          <p:nvPr/>
        </p:nvSpPr>
        <p:spPr>
          <a:xfrm>
            <a:off x="5184715" y="4294351"/>
            <a:ext cx="2047265" cy="3001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35820D-B36A-4821-8FFB-3992D9944405}"/>
              </a:ext>
            </a:extLst>
          </p:cNvPr>
          <p:cNvCxnSpPr>
            <a:cxnSpLocks/>
          </p:cNvCxnSpPr>
          <p:nvPr/>
        </p:nvCxnSpPr>
        <p:spPr>
          <a:xfrm flipV="1">
            <a:off x="1" y="2603350"/>
            <a:ext cx="9035755" cy="363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67D865B-EF3B-41D6-BF9E-08049A547648}"/>
              </a:ext>
            </a:extLst>
          </p:cNvPr>
          <p:cNvSpPr txBox="1"/>
          <p:nvPr/>
        </p:nvSpPr>
        <p:spPr>
          <a:xfrm>
            <a:off x="5215652" y="1577961"/>
            <a:ext cx="184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Workflow tool sends new actions and reminders to stakeholders</a:t>
            </a:r>
          </a:p>
        </p:txBody>
      </p:sp>
      <p:sp>
        <p:nvSpPr>
          <p:cNvPr id="10" name="Down Arrow 14">
            <a:extLst>
              <a:ext uri="{FF2B5EF4-FFF2-40B4-BE49-F238E27FC236}">
                <a16:creationId xmlns:a16="http://schemas.microsoft.com/office/drawing/2014/main" id="{DE3FDB79-BA21-40FA-95AA-7C1ED4DDB021}"/>
              </a:ext>
            </a:extLst>
          </p:cNvPr>
          <p:cNvSpPr/>
          <p:nvPr/>
        </p:nvSpPr>
        <p:spPr>
          <a:xfrm>
            <a:off x="1281389" y="1721112"/>
            <a:ext cx="168389" cy="2972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5342FE-38D0-4742-B042-F2B9B046E15C}"/>
              </a:ext>
            </a:extLst>
          </p:cNvPr>
          <p:cNvSpPr txBox="1"/>
          <p:nvPr/>
        </p:nvSpPr>
        <p:spPr>
          <a:xfrm rot="16200000">
            <a:off x="-295389" y="3077907"/>
            <a:ext cx="105163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bg1"/>
                </a:solidFill>
              </a:rPr>
              <a:t>Compliance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CEED30-4559-4BF5-89E7-74A1F5F8E9FE}"/>
              </a:ext>
            </a:extLst>
          </p:cNvPr>
          <p:cNvSpPr txBox="1"/>
          <p:nvPr/>
        </p:nvSpPr>
        <p:spPr>
          <a:xfrm rot="16200000">
            <a:off x="-407312" y="1791552"/>
            <a:ext cx="1275482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bg1"/>
                </a:solidFill>
              </a:rPr>
              <a:t>NIIT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6A4F3B-C45A-4947-94EC-9F474301875D}"/>
              </a:ext>
            </a:extLst>
          </p:cNvPr>
          <p:cNvSpPr txBox="1"/>
          <p:nvPr/>
        </p:nvSpPr>
        <p:spPr>
          <a:xfrm>
            <a:off x="409605" y="1996848"/>
            <a:ext cx="1902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Professional compliance officers create analysis and recommendations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71A092-BFD8-4353-8373-D72DAD2F8479}"/>
              </a:ext>
            </a:extLst>
          </p:cNvPr>
          <p:cNvCxnSpPr>
            <a:cxnSpLocks/>
          </p:cNvCxnSpPr>
          <p:nvPr/>
        </p:nvCxnSpPr>
        <p:spPr>
          <a:xfrm>
            <a:off x="1" y="3825850"/>
            <a:ext cx="903575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C8EFD1C-BF03-41E8-94E6-2E730C9ECF44}"/>
              </a:ext>
            </a:extLst>
          </p:cNvPr>
          <p:cNvSpPr txBox="1"/>
          <p:nvPr/>
        </p:nvSpPr>
        <p:spPr>
          <a:xfrm>
            <a:off x="474418" y="1315222"/>
            <a:ext cx="183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These feed into the NIIT Compliance Workflow tool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174DF2-E5B4-43BE-867E-2DA6399D2EA8}"/>
              </a:ext>
            </a:extLst>
          </p:cNvPr>
          <p:cNvSpPr txBox="1"/>
          <p:nvPr/>
        </p:nvSpPr>
        <p:spPr>
          <a:xfrm>
            <a:off x="2906124" y="1350813"/>
            <a:ext cx="179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Analysis appears on the workflow tool, accessible to corporate compliance team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CB68E0-5B89-41E1-A033-A6486A069BB0}"/>
              </a:ext>
            </a:extLst>
          </p:cNvPr>
          <p:cNvSpPr txBox="1"/>
          <p:nvPr/>
        </p:nvSpPr>
        <p:spPr>
          <a:xfrm>
            <a:off x="7453350" y="1995493"/>
            <a:ext cx="1643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rgbClr val="00B050"/>
                </a:solidFill>
              </a:rPr>
              <a:t>If the regulatory change </a:t>
            </a:r>
          </a:p>
          <a:p>
            <a:pPr algn="ctr"/>
            <a:r>
              <a:rPr lang="en-IN" sz="1200" dirty="0">
                <a:solidFill>
                  <a:srgbClr val="00B050"/>
                </a:solidFill>
              </a:rPr>
              <a:t>is worthy of news, update is sent to all app users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E5E2F3E-3513-4003-A12D-3FF1430B7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522" y="4208268"/>
            <a:ext cx="571916" cy="6140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FABCE3F-FCDF-4525-A227-09D0770A5F00}"/>
              </a:ext>
            </a:extLst>
          </p:cNvPr>
          <p:cNvSpPr txBox="1"/>
          <p:nvPr/>
        </p:nvSpPr>
        <p:spPr>
          <a:xfrm>
            <a:off x="3807507" y="2594959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>
                <a:solidFill>
                  <a:srgbClr val="00B050"/>
                </a:solidFill>
              </a:rPr>
              <a:t>approved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74DC90-6C9E-4B4F-BA1B-2DF4B7EA2058}"/>
              </a:ext>
            </a:extLst>
          </p:cNvPr>
          <p:cNvCxnSpPr>
            <a:cxnSpLocks/>
          </p:cNvCxnSpPr>
          <p:nvPr/>
        </p:nvCxnSpPr>
        <p:spPr>
          <a:xfrm flipV="1">
            <a:off x="1" y="1203667"/>
            <a:ext cx="9035755" cy="3794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C40EF14-CAEE-4372-8A7B-5ED4B6ACB5D8}"/>
              </a:ext>
            </a:extLst>
          </p:cNvPr>
          <p:cNvSpPr txBox="1"/>
          <p:nvPr/>
        </p:nvSpPr>
        <p:spPr>
          <a:xfrm rot="16200000">
            <a:off x="-117548" y="713218"/>
            <a:ext cx="695960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bg1"/>
                </a:solidFill>
              </a:rPr>
              <a:t>Trigger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51E83-0191-4B12-946B-17FF40DEC810}"/>
              </a:ext>
            </a:extLst>
          </p:cNvPr>
          <p:cNvSpPr txBox="1"/>
          <p:nvPr/>
        </p:nvSpPr>
        <p:spPr>
          <a:xfrm>
            <a:off x="469871" y="565041"/>
            <a:ext cx="18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/>
              <a:t>New regulatory update</a:t>
            </a:r>
          </a:p>
        </p:txBody>
      </p:sp>
      <p:sp>
        <p:nvSpPr>
          <p:cNvPr id="35" name="Down Arrow 14">
            <a:extLst>
              <a:ext uri="{FF2B5EF4-FFF2-40B4-BE49-F238E27FC236}">
                <a16:creationId xmlns:a16="http://schemas.microsoft.com/office/drawing/2014/main" id="{90D04D57-530C-45C0-9502-E1F772807853}"/>
              </a:ext>
            </a:extLst>
          </p:cNvPr>
          <p:cNvSpPr/>
          <p:nvPr/>
        </p:nvSpPr>
        <p:spPr>
          <a:xfrm>
            <a:off x="1281389" y="790160"/>
            <a:ext cx="168389" cy="2972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4BE900-B1F5-4EA2-8ACF-4CC1E43BBD20}"/>
              </a:ext>
            </a:extLst>
          </p:cNvPr>
          <p:cNvSpPr txBox="1"/>
          <p:nvPr/>
        </p:nvSpPr>
        <p:spPr>
          <a:xfrm>
            <a:off x="501349" y="2819326"/>
            <a:ext cx="248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997" indent="-134997">
              <a:buAutoNum type="arabicPeriod"/>
            </a:pPr>
            <a:r>
              <a:rPr lang="en-IN" sz="1200" dirty="0"/>
              <a:t>Compliance reviews the analysis and agrees or amends the action(s), and due date</a:t>
            </a:r>
          </a:p>
          <a:p>
            <a:pPr marL="134997" indent="-134997">
              <a:buAutoNum type="arabicPeriod"/>
            </a:pPr>
            <a:r>
              <a:rPr lang="en-IN" sz="1200" dirty="0"/>
              <a:t>Sends to relevant Stakeholders</a:t>
            </a:r>
          </a:p>
        </p:txBody>
      </p:sp>
      <p:sp>
        <p:nvSpPr>
          <p:cNvPr id="42" name="Down Arrow 14">
            <a:extLst>
              <a:ext uri="{FF2B5EF4-FFF2-40B4-BE49-F238E27FC236}">
                <a16:creationId xmlns:a16="http://schemas.microsoft.com/office/drawing/2014/main" id="{2299AEFD-382E-48D7-8538-60CC9DB27E0C}"/>
              </a:ext>
            </a:extLst>
          </p:cNvPr>
          <p:cNvSpPr/>
          <p:nvPr/>
        </p:nvSpPr>
        <p:spPr>
          <a:xfrm rot="16200000">
            <a:off x="4949544" y="1669620"/>
            <a:ext cx="168389" cy="2972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4" name="Down Arrow 14">
            <a:extLst>
              <a:ext uri="{FF2B5EF4-FFF2-40B4-BE49-F238E27FC236}">
                <a16:creationId xmlns:a16="http://schemas.microsoft.com/office/drawing/2014/main" id="{BAF5CE3E-A243-42DD-8EFE-A2081BFC3CE9}"/>
              </a:ext>
            </a:extLst>
          </p:cNvPr>
          <p:cNvSpPr/>
          <p:nvPr/>
        </p:nvSpPr>
        <p:spPr>
          <a:xfrm rot="16200000">
            <a:off x="7062790" y="1753219"/>
            <a:ext cx="168389" cy="2972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E296253-65E6-4171-B117-21E38B304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911" y="1308844"/>
            <a:ext cx="307742" cy="31774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6D0E3D6-46CC-4092-9C39-711437D6CD28}"/>
              </a:ext>
            </a:extLst>
          </p:cNvPr>
          <p:cNvSpPr txBox="1"/>
          <p:nvPr/>
        </p:nvSpPr>
        <p:spPr>
          <a:xfrm rot="16200000">
            <a:off x="-336018" y="4330236"/>
            <a:ext cx="1132895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>
                <a:solidFill>
                  <a:schemeClr val="bg1"/>
                </a:solidFill>
              </a:rPr>
              <a:t>Stakeholder</a:t>
            </a:r>
            <a:endParaRPr lang="en-IN" sz="14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8A4A0A-EBF1-4212-9489-88E32B864018}"/>
              </a:ext>
            </a:extLst>
          </p:cNvPr>
          <p:cNvSpPr txBox="1"/>
          <p:nvPr/>
        </p:nvSpPr>
        <p:spPr>
          <a:xfrm>
            <a:off x="5085331" y="4616728"/>
            <a:ext cx="222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dirty="0"/>
              <a:t>Stakeholder updates the progress of the action until completion</a:t>
            </a:r>
          </a:p>
        </p:txBody>
      </p:sp>
      <p:sp>
        <p:nvSpPr>
          <p:cNvPr id="49" name="Down Arrow 14">
            <a:extLst>
              <a:ext uri="{FF2B5EF4-FFF2-40B4-BE49-F238E27FC236}">
                <a16:creationId xmlns:a16="http://schemas.microsoft.com/office/drawing/2014/main" id="{BBA4883D-C0B2-49B2-B4BE-FE055723A79A}"/>
              </a:ext>
            </a:extLst>
          </p:cNvPr>
          <p:cNvSpPr/>
          <p:nvPr/>
        </p:nvSpPr>
        <p:spPr>
          <a:xfrm rot="5400000">
            <a:off x="4927790" y="1836817"/>
            <a:ext cx="168389" cy="2972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1FDEB57-19D9-437F-A2D6-75C30E1AD917}"/>
              </a:ext>
            </a:extLst>
          </p:cNvPr>
          <p:cNvSpPr txBox="1"/>
          <p:nvPr/>
        </p:nvSpPr>
        <p:spPr>
          <a:xfrm>
            <a:off x="4006271" y="2779088"/>
            <a:ext cx="1942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Compliance validates feedback from Stakeholders and agrees or amends the action(s), relevant stakeholder(s) and due date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877C91-A414-4415-A799-E8868B4F1C95}"/>
              </a:ext>
            </a:extLst>
          </p:cNvPr>
          <p:cNvCxnSpPr>
            <a:cxnSpLocks/>
          </p:cNvCxnSpPr>
          <p:nvPr/>
        </p:nvCxnSpPr>
        <p:spPr>
          <a:xfrm>
            <a:off x="7395884" y="639739"/>
            <a:ext cx="57467" cy="4369404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F1FC48D-C9A0-4805-8979-567E4604BD53}"/>
              </a:ext>
            </a:extLst>
          </p:cNvPr>
          <p:cNvSpPr txBox="1"/>
          <p:nvPr/>
        </p:nvSpPr>
        <p:spPr>
          <a:xfrm>
            <a:off x="7487221" y="748134"/>
            <a:ext cx="1493495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sz="1400" b="1" dirty="0">
                <a:solidFill>
                  <a:schemeClr val="bg1"/>
                </a:solidFill>
              </a:rPr>
              <a:t>All Users</a:t>
            </a: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7EB7654-A4F0-42AF-BC22-4BAC466C1A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06" y="2953260"/>
            <a:ext cx="463084" cy="4666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8B2F97-AD2B-4791-9D08-0BBB6412614D}"/>
              </a:ext>
            </a:extLst>
          </p:cNvPr>
          <p:cNvSpPr/>
          <p:nvPr/>
        </p:nvSpPr>
        <p:spPr>
          <a:xfrm>
            <a:off x="2953207" y="2296077"/>
            <a:ext cx="696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000" dirty="0">
                <a:solidFill>
                  <a:srgbClr val="00B050"/>
                </a:solidFill>
              </a:rPr>
              <a:t>Seek </a:t>
            </a:r>
          </a:p>
          <a:p>
            <a:pPr algn="ctr"/>
            <a:r>
              <a:rPr lang="en-IN" sz="1000" dirty="0">
                <a:solidFill>
                  <a:srgbClr val="00B050"/>
                </a:solidFill>
              </a:rPr>
              <a:t>validation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6017B9-3CA9-4C47-9206-41C6C43923F1}"/>
              </a:ext>
            </a:extLst>
          </p:cNvPr>
          <p:cNvSpPr/>
          <p:nvPr/>
        </p:nvSpPr>
        <p:spPr>
          <a:xfrm>
            <a:off x="479625" y="3917675"/>
            <a:ext cx="2557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97" indent="-134997">
              <a:buAutoNum type="arabicPeriod"/>
            </a:pPr>
            <a:r>
              <a:rPr lang="en-IN" sz="1200" dirty="0"/>
              <a:t>Stakeholders validates the analysis and agrees or amends the action(s), relevant stakeholder(s) and due date</a:t>
            </a:r>
          </a:p>
          <a:p>
            <a:pPr marL="134997" indent="-134997">
              <a:buAutoNum type="arabicPeriod"/>
            </a:pPr>
            <a:r>
              <a:rPr lang="en-IN" sz="1200" dirty="0"/>
              <a:t>Sends approved version to Compliance</a:t>
            </a:r>
          </a:p>
        </p:txBody>
      </p:sp>
      <p:sp>
        <p:nvSpPr>
          <p:cNvPr id="19" name="Bent-Up Arrow 18"/>
          <p:cNvSpPr/>
          <p:nvPr/>
        </p:nvSpPr>
        <p:spPr>
          <a:xfrm rot="16200000" flipV="1">
            <a:off x="2529428" y="1894838"/>
            <a:ext cx="554375" cy="382151"/>
          </a:xfrm>
          <a:prstGeom prst="bentUpArrow">
            <a:avLst>
              <a:gd name="adj1" fmla="val 25000"/>
              <a:gd name="adj2" fmla="val 27403"/>
              <a:gd name="adj3" fmla="val 2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 dirty="0"/>
          </a:p>
        </p:txBody>
      </p:sp>
      <p:sp>
        <p:nvSpPr>
          <p:cNvPr id="24" name="Rectangle 23"/>
          <p:cNvSpPr/>
          <p:nvPr/>
        </p:nvSpPr>
        <p:spPr>
          <a:xfrm>
            <a:off x="2243527" y="2265700"/>
            <a:ext cx="372013" cy="974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52" name="Down Arrow 14">
            <a:extLst>
              <a:ext uri="{FF2B5EF4-FFF2-40B4-BE49-F238E27FC236}">
                <a16:creationId xmlns:a16="http://schemas.microsoft.com/office/drawing/2014/main" id="{2299AEFD-382E-48D7-8538-60CC9DB27E0C}"/>
              </a:ext>
            </a:extLst>
          </p:cNvPr>
          <p:cNvSpPr/>
          <p:nvPr/>
        </p:nvSpPr>
        <p:spPr>
          <a:xfrm>
            <a:off x="3521260" y="2222718"/>
            <a:ext cx="168389" cy="71146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5" name="Down Arrow 14">
            <a:extLst>
              <a:ext uri="{FF2B5EF4-FFF2-40B4-BE49-F238E27FC236}">
                <a16:creationId xmlns:a16="http://schemas.microsoft.com/office/drawing/2014/main" id="{BBA4883D-C0B2-49B2-B4BE-FE055723A79A}"/>
              </a:ext>
            </a:extLst>
          </p:cNvPr>
          <p:cNvSpPr/>
          <p:nvPr/>
        </p:nvSpPr>
        <p:spPr>
          <a:xfrm rot="10800000">
            <a:off x="3690477" y="2133666"/>
            <a:ext cx="168389" cy="71538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6" name="Down Arrow 14">
            <a:extLst>
              <a:ext uri="{FF2B5EF4-FFF2-40B4-BE49-F238E27FC236}">
                <a16:creationId xmlns:a16="http://schemas.microsoft.com/office/drawing/2014/main" id="{2299AEFD-382E-48D7-8538-60CC9DB27E0C}"/>
              </a:ext>
            </a:extLst>
          </p:cNvPr>
          <p:cNvSpPr/>
          <p:nvPr/>
        </p:nvSpPr>
        <p:spPr>
          <a:xfrm>
            <a:off x="3522404" y="3534096"/>
            <a:ext cx="168389" cy="71146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7" name="Down Arrow 14">
            <a:extLst>
              <a:ext uri="{FF2B5EF4-FFF2-40B4-BE49-F238E27FC236}">
                <a16:creationId xmlns:a16="http://schemas.microsoft.com/office/drawing/2014/main" id="{BBA4883D-C0B2-49B2-B4BE-FE055723A79A}"/>
              </a:ext>
            </a:extLst>
          </p:cNvPr>
          <p:cNvSpPr/>
          <p:nvPr/>
        </p:nvSpPr>
        <p:spPr>
          <a:xfrm rot="10800000">
            <a:off x="3691621" y="3445044"/>
            <a:ext cx="168389" cy="71538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8" name="Down Arrow 14">
            <a:extLst>
              <a:ext uri="{FF2B5EF4-FFF2-40B4-BE49-F238E27FC236}">
                <a16:creationId xmlns:a16="http://schemas.microsoft.com/office/drawing/2014/main" id="{2299AEFD-382E-48D7-8538-60CC9DB27E0C}"/>
              </a:ext>
            </a:extLst>
          </p:cNvPr>
          <p:cNvSpPr/>
          <p:nvPr/>
        </p:nvSpPr>
        <p:spPr>
          <a:xfrm>
            <a:off x="6004106" y="2222718"/>
            <a:ext cx="168389" cy="202284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9" name="Down Arrow 14">
            <a:extLst>
              <a:ext uri="{FF2B5EF4-FFF2-40B4-BE49-F238E27FC236}">
                <a16:creationId xmlns:a16="http://schemas.microsoft.com/office/drawing/2014/main" id="{BBA4883D-C0B2-49B2-B4BE-FE055723A79A}"/>
              </a:ext>
            </a:extLst>
          </p:cNvPr>
          <p:cNvSpPr/>
          <p:nvPr/>
        </p:nvSpPr>
        <p:spPr>
          <a:xfrm rot="10800000">
            <a:off x="6173324" y="2133667"/>
            <a:ext cx="168389" cy="202676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FABCE3F-FCDF-4525-A227-09D0770A5F00}"/>
              </a:ext>
            </a:extLst>
          </p:cNvPr>
          <p:cNvSpPr txBox="1"/>
          <p:nvPr/>
        </p:nvSpPr>
        <p:spPr>
          <a:xfrm>
            <a:off x="3805019" y="3807398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>
                <a:solidFill>
                  <a:srgbClr val="00B050"/>
                </a:solidFill>
              </a:rPr>
              <a:t>approved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8B2F97-AD2B-4791-9D08-0BBB6412614D}"/>
              </a:ext>
            </a:extLst>
          </p:cNvPr>
          <p:cNvSpPr/>
          <p:nvPr/>
        </p:nvSpPr>
        <p:spPr>
          <a:xfrm>
            <a:off x="2950718" y="3501722"/>
            <a:ext cx="696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000" dirty="0">
                <a:solidFill>
                  <a:srgbClr val="00B050"/>
                </a:solidFill>
              </a:rPr>
              <a:t>Seek </a:t>
            </a:r>
          </a:p>
          <a:p>
            <a:pPr algn="ctr"/>
            <a:r>
              <a:rPr lang="en-IN" sz="1000" dirty="0">
                <a:solidFill>
                  <a:srgbClr val="00B050"/>
                </a:solidFill>
              </a:rPr>
              <a:t>validation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07754" y="4312473"/>
            <a:ext cx="1160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</a:rPr>
              <a:t>Comply/Certify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7998039" y="1228315"/>
            <a:ext cx="531388" cy="741842"/>
            <a:chOff x="10562452" y="1637752"/>
            <a:chExt cx="708517" cy="98912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452" y="1920423"/>
              <a:ext cx="708517" cy="706451"/>
            </a:xfrm>
            <a:prstGeom prst="rect">
              <a:avLst/>
            </a:prstGeom>
          </p:spPr>
        </p:pic>
        <p:sp>
          <p:nvSpPr>
            <p:cNvPr id="63" name="Cloud 62"/>
            <p:cNvSpPr/>
            <p:nvPr/>
          </p:nvSpPr>
          <p:spPr>
            <a:xfrm>
              <a:off x="10689252" y="1637752"/>
              <a:ext cx="454915" cy="243163"/>
            </a:xfrm>
            <a:prstGeom prst="clou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13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0916709" y="1771743"/>
              <a:ext cx="0" cy="148680"/>
            </a:xfrm>
            <a:prstGeom prst="line">
              <a:avLst/>
            </a:prstGeom>
            <a:ln w="28575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4"/>
          <p:cNvSpPr txBox="1">
            <a:spLocks/>
          </p:cNvSpPr>
          <p:nvPr/>
        </p:nvSpPr>
        <p:spPr>
          <a:xfrm>
            <a:off x="72117" y="4658"/>
            <a:ext cx="9144000" cy="4946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NIIT Compliance Workflow Tool</a:t>
            </a:r>
          </a:p>
        </p:txBody>
      </p:sp>
    </p:spTree>
    <p:extLst>
      <p:ext uri="{BB962C8B-B14F-4D97-AF65-F5344CB8AC3E}">
        <p14:creationId xmlns:p14="http://schemas.microsoft.com/office/powerpoint/2010/main" val="81762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10" y="3552789"/>
            <a:ext cx="3917048" cy="81077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87" y="3632629"/>
            <a:ext cx="310937" cy="31645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17" y="3568153"/>
            <a:ext cx="1852490" cy="83556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1" y="3662561"/>
            <a:ext cx="310937" cy="31645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4" y="3583359"/>
            <a:ext cx="1852490" cy="83556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11315" y="1167245"/>
            <a:ext cx="6857029" cy="0"/>
          </a:xfrm>
          <a:prstGeom prst="line">
            <a:avLst/>
          </a:prstGeom>
          <a:ln w="28575"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49383" y="1156361"/>
            <a:ext cx="0" cy="548891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488427" y="1156361"/>
            <a:ext cx="0" cy="548891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08421" y="1156361"/>
            <a:ext cx="0" cy="548891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747465" y="1156361"/>
            <a:ext cx="0" cy="548891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3929988" y="563148"/>
            <a:ext cx="1217530" cy="121753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5766" y="3662561"/>
            <a:ext cx="2371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15-20 minutes per month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0521" y="3695052"/>
            <a:ext cx="1187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40-60 minutes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65804" y="3702531"/>
            <a:ext cx="1039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30 minutes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23" y="688314"/>
            <a:ext cx="649429" cy="64727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969070" y="1302987"/>
            <a:ext cx="113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Bank employee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90527" y="1811390"/>
            <a:ext cx="1933575" cy="485775"/>
          </a:xfrm>
          <a:prstGeom prst="roundRect">
            <a:avLst>
              <a:gd name="adj" fmla="val 4902"/>
            </a:avLst>
          </a:prstGeom>
          <a:solidFill>
            <a:srgbClr val="004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36" name="Rounded Rectangle 35"/>
          <p:cNvSpPr/>
          <p:nvPr/>
        </p:nvSpPr>
        <p:spPr>
          <a:xfrm>
            <a:off x="390682" y="2293201"/>
            <a:ext cx="1933575" cy="1270379"/>
          </a:xfrm>
          <a:prstGeom prst="roundRect">
            <a:avLst>
              <a:gd name="adj" fmla="val 10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37" name="Rectangle 36"/>
          <p:cNvSpPr/>
          <p:nvPr/>
        </p:nvSpPr>
        <p:spPr>
          <a:xfrm>
            <a:off x="427413" y="1868811"/>
            <a:ext cx="1859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On joining the bank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7131" y="2334533"/>
            <a:ext cx="1924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Install the NIIT Compliance Passport app to study: </a:t>
            </a:r>
          </a:p>
          <a:p>
            <a:pPr marL="269993" lvl="1" indent="-134997" algn="just">
              <a:buSzPct val="50000"/>
              <a:buFont typeface="Courier New" panose="02070309020205020404" pitchFamily="49" charset="0"/>
              <a:buChar char="o"/>
            </a:pPr>
            <a:r>
              <a:rPr lang="en-US" sz="1200" dirty="0"/>
              <a:t>KYC guidelines</a:t>
            </a:r>
          </a:p>
          <a:p>
            <a:pPr marL="269993" lvl="1" indent="-134997" algn="just">
              <a:buSzPct val="50000"/>
              <a:buFont typeface="Courier New" panose="02070309020205020404" pitchFamily="49" charset="0"/>
              <a:buChar char="o"/>
            </a:pPr>
            <a:r>
              <a:rPr lang="en-US" sz="1200" dirty="0"/>
              <a:t>Information Security</a:t>
            </a:r>
          </a:p>
          <a:p>
            <a:pPr marL="269993" lvl="1" indent="-134997" algn="just">
              <a:buSzPct val="50000"/>
              <a:buFont typeface="Courier New" panose="02070309020205020404" pitchFamily="49" charset="0"/>
              <a:buChar char="o"/>
            </a:pPr>
            <a:r>
              <a:rPr lang="en-US" sz="1200" dirty="0"/>
              <a:t>Anti money laundering</a:t>
            </a:r>
          </a:p>
          <a:p>
            <a:pPr marL="269993" lvl="1" indent="-134997" algn="just">
              <a:buSzPct val="50000"/>
              <a:buFont typeface="Courier New" panose="02070309020205020404" pitchFamily="49" charset="0"/>
              <a:buChar char="o"/>
            </a:pPr>
            <a:r>
              <a:rPr lang="en-US" sz="1200" dirty="0"/>
              <a:t>Ethics and Conduct</a:t>
            </a:r>
          </a:p>
          <a:p>
            <a:pPr marL="348845" lvl="1" indent="-214308" algn="just">
              <a:buSzPct val="50000"/>
              <a:buFont typeface="Courier New" panose="02070309020205020404" pitchFamily="49" charset="0"/>
              <a:buChar char="o"/>
            </a:pPr>
            <a:endParaRPr lang="en-US" sz="1200" dirty="0"/>
          </a:p>
        </p:txBody>
      </p:sp>
      <p:sp>
        <p:nvSpPr>
          <p:cNvPr id="43" name="Rounded Rectangle 42"/>
          <p:cNvSpPr/>
          <p:nvPr/>
        </p:nvSpPr>
        <p:spPr>
          <a:xfrm>
            <a:off x="2520500" y="1811390"/>
            <a:ext cx="1933575" cy="485775"/>
          </a:xfrm>
          <a:prstGeom prst="roundRect">
            <a:avLst>
              <a:gd name="adj" fmla="val 490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44" name="Rounded Rectangle 43"/>
          <p:cNvSpPr/>
          <p:nvPr/>
        </p:nvSpPr>
        <p:spPr>
          <a:xfrm>
            <a:off x="2520655" y="2293201"/>
            <a:ext cx="1933575" cy="1270379"/>
          </a:xfrm>
          <a:prstGeom prst="roundRect">
            <a:avLst>
              <a:gd name="adj" fmla="val 10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45" name="Rectangle 44"/>
          <p:cNvSpPr/>
          <p:nvPr/>
        </p:nvSpPr>
        <p:spPr>
          <a:xfrm>
            <a:off x="2766674" y="1863369"/>
            <a:ext cx="1441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At Anniversary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574126" y="2294771"/>
            <a:ext cx="17510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200" dirty="0"/>
              <a:t>Re-certify on the following courses: </a:t>
            </a:r>
          </a:p>
          <a:p>
            <a:pPr marL="269993" lvl="1" indent="-134997" algn="just">
              <a:buSzPct val="50000"/>
              <a:buFont typeface="Courier New" panose="02070309020205020404" pitchFamily="49" charset="0"/>
              <a:buChar char="o"/>
            </a:pPr>
            <a:r>
              <a:rPr lang="en-IN" sz="1200" dirty="0"/>
              <a:t>Information security</a:t>
            </a:r>
          </a:p>
          <a:p>
            <a:pPr marL="269993" lvl="1" indent="-134997" algn="just">
              <a:buSzPct val="50000"/>
              <a:buFont typeface="Courier New" panose="02070309020205020404" pitchFamily="49" charset="0"/>
              <a:buChar char="o"/>
            </a:pPr>
            <a:r>
              <a:rPr lang="en-IN" sz="1200" dirty="0"/>
              <a:t>Ethics and conduct</a:t>
            </a:r>
          </a:p>
          <a:p>
            <a:pPr marL="269993" lvl="1" indent="-134997" algn="just">
              <a:buSzPct val="50000"/>
              <a:buFont typeface="Courier New" panose="02070309020205020404" pitchFamily="49" charset="0"/>
              <a:buChar char="o"/>
            </a:pPr>
            <a:r>
              <a:rPr lang="en-IN" sz="1200" dirty="0"/>
              <a:t>Anti money laundering</a:t>
            </a:r>
          </a:p>
          <a:p>
            <a:pPr marL="134538" lvl="1" algn="just">
              <a:buSzPct val="50000"/>
            </a:pPr>
            <a:endParaRPr lang="en-US" sz="1200" dirty="0"/>
          </a:p>
        </p:txBody>
      </p:sp>
      <p:sp>
        <p:nvSpPr>
          <p:cNvPr id="47" name="Rounded Rectangle 46"/>
          <p:cNvSpPr/>
          <p:nvPr/>
        </p:nvSpPr>
        <p:spPr>
          <a:xfrm>
            <a:off x="4650473" y="1811390"/>
            <a:ext cx="1933575" cy="485775"/>
          </a:xfrm>
          <a:prstGeom prst="roundRect">
            <a:avLst>
              <a:gd name="adj" fmla="val 490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48" name="Rounded Rectangle 47"/>
          <p:cNvSpPr/>
          <p:nvPr/>
        </p:nvSpPr>
        <p:spPr>
          <a:xfrm>
            <a:off x="4650628" y="2293201"/>
            <a:ext cx="1933575" cy="1250062"/>
          </a:xfrm>
          <a:prstGeom prst="roundRect">
            <a:avLst>
              <a:gd name="adj" fmla="val 10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49" name="Rectangle 48"/>
          <p:cNvSpPr/>
          <p:nvPr/>
        </p:nvSpPr>
        <p:spPr>
          <a:xfrm>
            <a:off x="4768930" y="1776286"/>
            <a:ext cx="1700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When Regulation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is released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85710" y="2339698"/>
            <a:ext cx="1751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97" indent="-134997" algn="just">
              <a:buFont typeface="Arial" panose="020B0604020202020204" pitchFamily="34" charset="0"/>
              <a:buChar char="•"/>
            </a:pPr>
            <a:r>
              <a:rPr lang="en-US" sz="1200" dirty="0"/>
              <a:t>News update/action</a:t>
            </a:r>
          </a:p>
          <a:p>
            <a:pPr marL="134997" indent="-134997" algn="just">
              <a:buFont typeface="Arial" panose="020B0604020202020204" pitchFamily="34" charset="0"/>
              <a:buChar char="•"/>
            </a:pPr>
            <a:r>
              <a:rPr lang="en-US" sz="1200" dirty="0"/>
              <a:t>Certification (as required)</a:t>
            </a:r>
          </a:p>
          <a:p>
            <a:pPr marL="134997" indent="-134997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34997" indent="-134997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34538" lvl="1" algn="just">
              <a:buSzPct val="50000"/>
            </a:pPr>
            <a:endParaRPr lang="en-US" sz="1200" dirty="0"/>
          </a:p>
        </p:txBody>
      </p:sp>
      <p:sp>
        <p:nvSpPr>
          <p:cNvPr id="51" name="Rounded Rectangle 50"/>
          <p:cNvSpPr/>
          <p:nvPr/>
        </p:nvSpPr>
        <p:spPr>
          <a:xfrm>
            <a:off x="6780446" y="1811390"/>
            <a:ext cx="1933575" cy="485775"/>
          </a:xfrm>
          <a:prstGeom prst="roundRect">
            <a:avLst>
              <a:gd name="adj" fmla="val 490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52" name="Rounded Rectangle 51"/>
          <p:cNvSpPr/>
          <p:nvPr/>
        </p:nvSpPr>
        <p:spPr>
          <a:xfrm>
            <a:off x="6780601" y="2293201"/>
            <a:ext cx="1933575" cy="1250062"/>
          </a:xfrm>
          <a:prstGeom prst="roundRect">
            <a:avLst>
              <a:gd name="adj" fmla="val 10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/>
          </a:p>
        </p:txBody>
      </p:sp>
      <p:sp>
        <p:nvSpPr>
          <p:cNvPr id="53" name="Rectangle 52"/>
          <p:cNvSpPr/>
          <p:nvPr/>
        </p:nvSpPr>
        <p:spPr>
          <a:xfrm>
            <a:off x="7297623" y="1868814"/>
            <a:ext cx="8992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Ongoing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813868" y="2334258"/>
            <a:ext cx="1870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97" indent="-134997" algn="just">
              <a:buFont typeface="Arial" panose="020B0604020202020204" pitchFamily="34" charset="0"/>
              <a:buChar char="•"/>
            </a:pPr>
            <a:r>
              <a:rPr lang="en-US" sz="1200" dirty="0"/>
              <a:t>Role-specific courses</a:t>
            </a:r>
          </a:p>
          <a:p>
            <a:pPr marL="269993" lvl="1" indent="-134997" algn="just">
              <a:buSzPct val="50000"/>
              <a:buFont typeface="Courier New" panose="02070309020205020404" pitchFamily="49" charset="0"/>
              <a:buChar char="o"/>
            </a:pPr>
            <a:r>
              <a:rPr lang="en-IN" sz="1200" dirty="0"/>
              <a:t>Risk Management</a:t>
            </a:r>
          </a:p>
          <a:p>
            <a:pPr marL="269993" lvl="1" indent="-134997" algn="just">
              <a:buSzPct val="50000"/>
              <a:buFont typeface="Courier New" panose="02070309020205020404" pitchFamily="49" charset="0"/>
              <a:buChar char="o"/>
            </a:pPr>
            <a:r>
              <a:rPr lang="en-IN" sz="1200" dirty="0"/>
              <a:t>Financial statements</a:t>
            </a:r>
          </a:p>
          <a:p>
            <a:pPr marL="269993" lvl="1" indent="-134997" algn="just">
              <a:buSzPct val="50000"/>
              <a:buFont typeface="Courier New" panose="02070309020205020404" pitchFamily="49" charset="0"/>
              <a:buChar char="o"/>
            </a:pPr>
            <a:r>
              <a:rPr lang="en-IN" sz="1200" dirty="0"/>
              <a:t>Treasury Management</a:t>
            </a:r>
          </a:p>
          <a:p>
            <a:pPr marL="269993" lvl="1" indent="-134997" algn="just">
              <a:buSzPct val="50000"/>
              <a:buFont typeface="Courier New" panose="02070309020205020404" pitchFamily="49" charset="0"/>
              <a:buChar char="o"/>
            </a:pPr>
            <a:r>
              <a:rPr lang="en-IN" sz="1200" dirty="0"/>
              <a:t>Foreign exchange </a:t>
            </a:r>
          </a:p>
          <a:p>
            <a:pPr marL="134997" lvl="1" algn="just">
              <a:buSzPct val="50000"/>
            </a:pPr>
            <a:r>
              <a:rPr lang="en-IN" sz="1200" dirty="0"/>
              <a:t>     operations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4" y="3669476"/>
            <a:ext cx="310937" cy="316457"/>
          </a:xfrm>
          <a:prstGeom prst="rect">
            <a:avLst/>
          </a:prstGeom>
        </p:spPr>
      </p:pic>
      <p:sp>
        <p:nvSpPr>
          <p:cNvPr id="38" name="Title 4"/>
          <p:cNvSpPr txBox="1">
            <a:spLocks/>
          </p:cNvSpPr>
          <p:nvPr/>
        </p:nvSpPr>
        <p:spPr>
          <a:xfrm>
            <a:off x="78473" y="-18470"/>
            <a:ext cx="9144000" cy="4946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Learner Journey</a:t>
            </a:r>
          </a:p>
        </p:txBody>
      </p:sp>
    </p:spTree>
    <p:extLst>
      <p:ext uri="{BB962C8B-B14F-4D97-AF65-F5344CB8AC3E}">
        <p14:creationId xmlns:p14="http://schemas.microsoft.com/office/powerpoint/2010/main" val="212849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38894</TotalTime>
  <Words>1512</Words>
  <Application>Microsoft Office PowerPoint</Application>
  <PresentationFormat>On-screen Show (16:9)</PresentationFormat>
  <Paragraphs>313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Times New Roman</vt:lpstr>
      <vt:lpstr>1_Office Theme</vt:lpstr>
      <vt:lpstr>PowerPoint Presentation</vt:lpstr>
      <vt:lpstr>Key Compliance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Course List</vt:lpstr>
      <vt:lpstr>Course List</vt:lpstr>
      <vt:lpstr>Course List</vt:lpstr>
      <vt:lpstr>Course List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Buzanko</dc:creator>
  <cp:lastModifiedBy>Ruchi Goel</cp:lastModifiedBy>
  <cp:revision>298</cp:revision>
  <dcterms:created xsi:type="dcterms:W3CDTF">2017-10-03T13:51:19Z</dcterms:created>
  <dcterms:modified xsi:type="dcterms:W3CDTF">2018-11-28T11:19:37Z</dcterms:modified>
</cp:coreProperties>
</file>